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409" r:id="rId3"/>
    <p:sldId id="410" r:id="rId4"/>
    <p:sldId id="415" r:id="rId5"/>
    <p:sldId id="413" r:id="rId6"/>
    <p:sldId id="423" r:id="rId7"/>
    <p:sldId id="414" r:id="rId8"/>
    <p:sldId id="422" r:id="rId9"/>
    <p:sldId id="426" r:id="rId10"/>
    <p:sldId id="430" r:id="rId11"/>
    <p:sldId id="427" r:id="rId12"/>
    <p:sldId id="424" r:id="rId13"/>
    <p:sldId id="428" r:id="rId14"/>
    <p:sldId id="425" r:id="rId15"/>
    <p:sldId id="407" r:id="rId16"/>
    <p:sldId id="429" r:id="rId17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24" y="20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215CDDE-E755-A24E-A8EE-9D09AECBA3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533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067" name="AutoShape 1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068" name="AutoShape 2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069" name="AutoShape 2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070" name="AutoShape 2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071" name="AutoShape 2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072" name="AutoShape 2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073" name="AutoShape 2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074" name="AutoShape 2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075" name="AutoShape 2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5389" name="Rectangle 28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7" name="Text Box 29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>
            <a:prstTxWarp prst="textNoShape">
              <a:avLst/>
            </a:prstTxWarp>
            <a:spAutoFit/>
          </a:bodyPr>
          <a:lstStyle/>
          <a:p>
            <a:pPr algn="r"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7DF864EE-E0FF-8A4A-9C54-536DE7F45BC5}" type="slidenum">
              <a:rPr lang="en-GB" sz="1200">
                <a:solidFill>
                  <a:schemeClr val="tx1"/>
                </a:solidFill>
              </a:rPr>
              <a:pPr algn="r">
                <a:buClr>
                  <a:srgbClr val="000000"/>
                </a:buClr>
                <a:buSzPct val="100000"/>
                <a:buFont typeface="Times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‹#›</a:t>
            </a:fld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1220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1pPr>
    <a:lvl2pPr marL="37931725" indent="-37474525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-112" charset="0"/>
        <a:ea typeface="ＭＳ Ｐゴシック" pitchFamily="-112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12" charset="0"/>
      <a:defRPr sz="1200" kern="1200">
        <a:solidFill>
          <a:srgbClr val="000000"/>
        </a:solidFill>
        <a:latin typeface="Times New Roman" pitchFamily="-112" charset="0"/>
        <a:ea typeface="ＭＳ Ｐゴシック" pitchFamily="-112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12" charset="0"/>
      <a:defRPr sz="1200" kern="1200">
        <a:solidFill>
          <a:srgbClr val="000000"/>
        </a:solidFill>
        <a:latin typeface="Times New Roman" pitchFamily="-112" charset="0"/>
        <a:ea typeface="ＭＳ Ｐゴシック" pitchFamily="-112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12" charset="0"/>
      <a:defRPr sz="1200" kern="1200">
        <a:solidFill>
          <a:srgbClr val="000000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Text Box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FC1B23AE-C4BB-0148-93F4-EE0DDD6553FA}" type="slidenum">
              <a:rPr lang="en-US"/>
              <a:pPr/>
              <a:t>10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 txBox="1"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1200" i="1" dirty="0" smtClean="0">
                <a:solidFill>
                  <a:schemeClr val="accent2"/>
                </a:solidFill>
                <a:latin typeface="Arial" charset="0"/>
              </a:rPr>
              <a:t>Latitudinal differences in temperature values can been seen. </a:t>
            </a:r>
          </a:p>
          <a:p>
            <a:r>
              <a:rPr lang="en-US" sz="1200" i="1" dirty="0" smtClean="0">
                <a:solidFill>
                  <a:schemeClr val="accent2"/>
                </a:solidFill>
                <a:latin typeface="Arial" charset="0"/>
              </a:rPr>
              <a:t>Higher values moving up north in the future </a:t>
            </a:r>
            <a:r>
              <a:rPr lang="en-US" sz="1200" i="1" smtClean="0">
                <a:solidFill>
                  <a:schemeClr val="accent2"/>
                </a:solidFill>
                <a:latin typeface="Arial" charset="0"/>
              </a:rPr>
              <a:t>climate.</a:t>
            </a:r>
            <a:endParaRPr lang="en-US" baseline="0" dirty="0" smtClean="0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2D664DCA-F638-464F-998F-7CF6CE7B715D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440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 txBox="1"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-128"/>
                <a:cs typeface="ＭＳ Ｐゴシック" charset="-128"/>
              </a:rPr>
              <a:t>Agreement seeing mostly in </a:t>
            </a:r>
            <a:r>
              <a:rPr lang="en-US" dirty="0" smtClean="0">
                <a:latin typeface="Times New Roman" charset="0"/>
                <a:ea typeface="ＭＳ Ｐゴシック" charset="-128"/>
                <a:cs typeface="ＭＳ Ｐゴシック" charset="-128"/>
              </a:rPr>
              <a:t>the wintertime</a:t>
            </a:r>
            <a:r>
              <a:rPr lang="en-US" dirty="0" smtClean="0">
                <a:latin typeface="Times New Roman" charset="0"/>
                <a:ea typeface="ＭＳ Ｐゴシック" charset="-128"/>
                <a:cs typeface="ＭＳ Ｐゴシック" charset="-128"/>
              </a:rPr>
              <a:t>. </a:t>
            </a:r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2D664DCA-F638-464F-998F-7CF6CE7B715D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440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 txBox="1"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-128"/>
                <a:cs typeface="ＭＳ Ｐゴシック" charset="-128"/>
              </a:rPr>
              <a:t>Dissimilarities are more</a:t>
            </a:r>
            <a:r>
              <a:rPr lang="en-US" baseline="0" dirty="0" smtClean="0">
                <a:latin typeface="Times New Roman" charset="0"/>
                <a:ea typeface="ＭＳ Ｐゴシック" charset="-128"/>
                <a:cs typeface="ＭＳ Ｐゴシック" charset="-128"/>
              </a:rPr>
              <a:t> evident in spring…</a:t>
            </a:r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2D664DCA-F638-464F-998F-7CF6CE7B715D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440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 txBox="1"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-128"/>
                <a:cs typeface="ＭＳ Ｐゴシック" charset="-128"/>
              </a:rPr>
              <a:t>And summer (although less). </a:t>
            </a:r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2D664DCA-F638-464F-998F-7CF6CE7B715D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440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 txBox="1"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-128"/>
                <a:cs typeface="ＭＳ Ｐゴシック" charset="-128"/>
              </a:rPr>
              <a:t>Similar</a:t>
            </a:r>
            <a:r>
              <a:rPr lang="en-US" baseline="0" dirty="0" smtClean="0">
                <a:latin typeface="Times New Roman" charset="0"/>
                <a:ea typeface="ＭＳ Ｐゴシック" charset="-128"/>
                <a:cs typeface="ＭＳ Ｐゴシック" charset="-128"/>
              </a:rPr>
              <a:t> over the eastern coast. </a:t>
            </a:r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r>
              <a:rPr lang="en-US" dirty="0" smtClean="0">
                <a:latin typeface="Times New Roman" charset="0"/>
                <a:ea typeface="ＭＳ Ｐゴシック" charset="-128"/>
                <a:cs typeface="ＭＳ Ｐゴシック" charset="-128"/>
              </a:rPr>
              <a:t>The buffer zone has been removed from this plot. </a:t>
            </a:r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74AC70B0-5E1D-394D-B9D2-ECD09EB08004}" type="slidenum">
              <a:rPr lang="en-US"/>
              <a:pPr/>
              <a:t>4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 txBox="1"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CDAE661E-7C0D-0C4C-AF22-D89664BCEE49}" type="slidenum">
              <a:rPr lang="en-US"/>
              <a:pPr/>
              <a:t>5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 txBox="1"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-128"/>
                <a:cs typeface="ＭＳ Ｐゴシック" charset="-128"/>
              </a:rPr>
              <a:t>Comments</a:t>
            </a:r>
            <a:r>
              <a:rPr lang="en-US" baseline="0" dirty="0" smtClean="0">
                <a:latin typeface="Times New Roman" charset="0"/>
                <a:ea typeface="ＭＳ Ｐゴシック" charset="-128"/>
                <a:cs typeface="ＭＳ Ｐゴシック" charset="-128"/>
              </a:rPr>
              <a:t> in red highlight changes from last year. </a:t>
            </a:r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CDAE661E-7C0D-0C4C-AF22-D89664BCEE49}" type="slidenum">
              <a:rPr lang="en-US"/>
              <a:pPr/>
              <a:t>6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 txBox="1"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FC1B23AE-C4BB-0148-93F4-EE0DDD6553FA}" type="slidenum">
              <a:rPr lang="en-US"/>
              <a:pPr/>
              <a:t>7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 txBox="1"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en-US" dirty="0" smtClean="0">
                <a:latin typeface="Times New Roman" charset="0"/>
                <a:ea typeface="ＭＳ Ｐゴシック" charset="-128"/>
                <a:cs typeface="ＭＳ Ｐゴシック" charset="-128"/>
              </a:rPr>
              <a:t>ECP2-RSM</a:t>
            </a:r>
            <a:r>
              <a:rPr lang="en-US" baseline="0" dirty="0" smtClean="0">
                <a:latin typeface="Times New Roman" charset="0"/>
                <a:ea typeface="ＭＳ Ｐゴシック" charset="-128"/>
                <a:cs typeface="ＭＳ Ｐゴシック" charset="-128"/>
              </a:rPr>
              <a:t> driven by GFDL_CM2.1 shows e</a:t>
            </a:r>
            <a:r>
              <a:rPr lang="en-US" dirty="0" smtClean="0">
                <a:latin typeface="Times New Roman" charset="0"/>
                <a:ea typeface="ＭＳ Ｐゴシック" charset="-128"/>
                <a:cs typeface="ＭＳ Ｐゴシック" charset="-128"/>
              </a:rPr>
              <a:t>xcessive precipitation over the warm Atlantic</a:t>
            </a:r>
            <a:r>
              <a:rPr lang="en-US" baseline="0" dirty="0" smtClean="0">
                <a:latin typeface="Times New Roman" charset="0"/>
                <a:ea typeface="ＭＳ Ｐゴシック" charset="-128"/>
                <a:cs typeface="ＭＳ Ｐゴシック" charset="-128"/>
              </a:rPr>
              <a:t> Ocean in comparison to R2-driven climatology (not shown)</a:t>
            </a:r>
            <a:r>
              <a:rPr lang="en-US" baseline="0" dirty="0" smtClean="0">
                <a:latin typeface="Times New Roman" charset="0"/>
                <a:ea typeface="ＭＳ Ｐゴシック" charset="-128"/>
                <a:cs typeface="ＭＳ Ｐゴシック" charset="-128"/>
              </a:rPr>
              <a:t>.</a:t>
            </a:r>
            <a:endParaRPr lang="en-US" baseline="0" dirty="0" smtClean="0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r>
              <a:rPr lang="en-US" dirty="0" smtClean="0">
                <a:latin typeface="Times New Roman" charset="0"/>
                <a:ea typeface="ＭＳ Ｐゴシック" charset="-128"/>
                <a:cs typeface="ＭＳ Ｐゴシック" charset="-128"/>
              </a:rPr>
              <a:t>This</a:t>
            </a:r>
            <a:r>
              <a:rPr lang="en-US" baseline="0" dirty="0" smtClean="0">
                <a:latin typeface="Times New Roman" charset="0"/>
                <a:ea typeface="ＭＳ Ｐゴシック" charset="-128"/>
                <a:cs typeface="ＭＳ Ｐゴシック" charset="-128"/>
              </a:rPr>
              <a:t> cannot be correct.</a:t>
            </a:r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2D664DCA-F638-464F-998F-7CF6CE7B715D}" type="slidenum">
              <a:rPr lang="en-US"/>
              <a:pPr/>
              <a:t>8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 txBox="1"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-128"/>
                <a:cs typeface="ＭＳ Ｐゴシック" charset="-128"/>
              </a:rPr>
              <a:t>ECP2</a:t>
            </a:r>
            <a:r>
              <a:rPr lang="en-US" baseline="0" dirty="0" smtClean="0">
                <a:latin typeface="Times New Roman" charset="0"/>
                <a:ea typeface="ＭＳ Ｐゴシック" charset="-128"/>
                <a:cs typeface="ＭＳ Ｐゴシック" charset="-128"/>
              </a:rPr>
              <a:t> GFDL-driven is cooler than its forcing, R2 and R2-driven. </a:t>
            </a:r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FC1B23AE-C4BB-0148-93F4-EE0DDD6553FA}" type="slidenum">
              <a:rPr lang="en-US"/>
              <a:pPr/>
              <a:t>9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 txBox="1"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en-US" baseline="0" dirty="0" smtClean="0">
                <a:latin typeface="Times New Roman" charset="0"/>
                <a:ea typeface="ＭＳ Ｐゴシック" charset="-128"/>
                <a:cs typeface="ＭＳ Ｐゴシック" charset="-128"/>
              </a:rPr>
              <a:t>Resemblances are seen in the “model annual climatology” from both runs, despite enhanced seasonal differences. </a:t>
            </a:r>
          </a:p>
          <a:p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766050" cy="1101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513" y="1906588"/>
            <a:ext cx="7766050" cy="4276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569913"/>
            <a:ext cx="1941513" cy="5613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513" y="569913"/>
            <a:ext cx="5672137" cy="5613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71513" y="569913"/>
            <a:ext cx="7766050" cy="1101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71513" y="1906588"/>
            <a:ext cx="3806825" cy="2062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0738" y="1906588"/>
            <a:ext cx="3806825" cy="2062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71513" y="4121150"/>
            <a:ext cx="3806825" cy="2062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38" y="4121150"/>
            <a:ext cx="3806825" cy="2062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766050" cy="1101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513" y="1906588"/>
            <a:ext cx="7766050" cy="4276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766050" cy="1101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06825" cy="4276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38" y="1906588"/>
            <a:ext cx="3806825" cy="4276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766050" cy="1101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jpe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27000">
              <a:srgbClr val="FFFFFF"/>
            </a:gs>
            <a:gs pos="100000">
              <a:srgbClr val="75757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83"/>
          <p:cNvPicPr preferRelativeResize="0">
            <a:picLocks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2700" y="0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Rectangle 82"/>
          <p:cNvSpPr>
            <a:spLocks noChangeArrowheads="1"/>
          </p:cNvSpPr>
          <p:nvPr userDrawn="1"/>
        </p:nvSpPr>
        <p:spPr bwMode="auto">
          <a:xfrm>
            <a:off x="3200400" y="6477000"/>
            <a:ext cx="30471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solidFill>
                  <a:srgbClr val="404040"/>
                </a:solidFill>
                <a:latin typeface="Arial" charset="0"/>
              </a:rPr>
              <a:t>2012</a:t>
            </a:r>
            <a:r>
              <a:rPr lang="en-US" sz="1200" baseline="0" dirty="0" smtClean="0">
                <a:solidFill>
                  <a:srgbClr val="404040"/>
                </a:solidFill>
                <a:latin typeface="Arial" charset="0"/>
              </a:rPr>
              <a:t> NARCCAP Meeting, NCAR, Boulder</a:t>
            </a:r>
            <a:r>
              <a:rPr lang="en-US" sz="1200" dirty="0" smtClean="0">
                <a:solidFill>
                  <a:srgbClr val="404040"/>
                </a:solidFill>
                <a:latin typeface="Arial" charset="0"/>
              </a:rPr>
              <a:t> </a:t>
            </a:r>
            <a:endParaRPr lang="en-US" sz="1200" dirty="0">
              <a:solidFill>
                <a:srgbClr val="404040"/>
              </a:solidFill>
              <a:latin typeface="Arial" charset="0"/>
            </a:endParaRPr>
          </a:p>
        </p:txBody>
      </p:sp>
      <p:pic>
        <p:nvPicPr>
          <p:cNvPr id="1030" name="Picture 16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143000" y="0"/>
            <a:ext cx="6324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-228600"/>
            <a:ext cx="160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" charset="0"/>
        <a:defRPr sz="4400">
          <a:solidFill>
            <a:srgbClr val="000000"/>
          </a:solidFill>
          <a:latin typeface="Times" pitchFamily="-112" charset="0"/>
          <a:ea typeface="HG Mincho Light J;MS Gothic;HG " charset="0"/>
          <a:cs typeface="HG Mincho Light J;MS Gothic;HG 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" charset="0"/>
        <a:defRPr sz="4400">
          <a:solidFill>
            <a:srgbClr val="000000"/>
          </a:solidFill>
          <a:latin typeface="Times" pitchFamily="-112" charset="0"/>
          <a:ea typeface="HG Mincho Light J;MS Gothic;HG " charset="0"/>
          <a:cs typeface="HG Mincho Light J;MS Gothic;HG 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" charset="0"/>
        <a:defRPr sz="4400">
          <a:solidFill>
            <a:srgbClr val="000000"/>
          </a:solidFill>
          <a:latin typeface="Times" pitchFamily="-112" charset="0"/>
          <a:ea typeface="HG Mincho Light J;MS Gothic;HG " charset="0"/>
          <a:cs typeface="HG Mincho Light J;MS Gothic;HG 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" charset="0"/>
        <a:defRPr sz="4400">
          <a:solidFill>
            <a:srgbClr val="000000"/>
          </a:solidFill>
          <a:latin typeface="Times" pitchFamily="-112" charset="0"/>
          <a:ea typeface="HG Mincho Light J;MS Gothic;HG " charset="0"/>
          <a:cs typeface="HG Mincho Light J;MS Gothic;HG 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" pitchFamily="-112" charset="0"/>
        <a:defRPr sz="4400">
          <a:solidFill>
            <a:srgbClr val="000000"/>
          </a:solidFill>
          <a:latin typeface="Times New Roman" pitchFamily="-112" charset="0"/>
          <a:ea typeface="ＭＳ Ｐゴシック" pitchFamily="-112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" pitchFamily="-112" charset="0"/>
        <a:defRPr sz="4400">
          <a:solidFill>
            <a:srgbClr val="000000"/>
          </a:solidFill>
          <a:latin typeface="Times New Roman" pitchFamily="-112" charset="0"/>
          <a:ea typeface="ＭＳ Ｐゴシック" pitchFamily="-112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" pitchFamily="-112" charset="0"/>
        <a:defRPr sz="4400">
          <a:solidFill>
            <a:srgbClr val="000000"/>
          </a:solidFill>
          <a:latin typeface="Times New Roman" pitchFamily="-112" charset="0"/>
          <a:ea typeface="ＭＳ Ｐゴシック" pitchFamily="-112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" pitchFamily="-112" charset="0"/>
        <a:defRPr sz="4400">
          <a:solidFill>
            <a:srgbClr val="000000"/>
          </a:solidFill>
          <a:latin typeface="Times New Roman" pitchFamily="-112" charset="0"/>
          <a:ea typeface="ＭＳ Ｐゴシック" pitchFamily="-112" charset="-128"/>
        </a:defRPr>
      </a:lvl9pPr>
    </p:titleStyle>
    <p:bodyStyle>
      <a:lvl1pPr marL="300038" indent="-300038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00088" indent="-242888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" pitchFamily="-112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" pitchFamily="-112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" pitchFamily="-112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" pitchFamily="-112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Macintosh%20HD:Users:ana:NOAA:SIO_MAPP_Nunes_AK(9_9_10)_AN.doc!OLE_LINK8" TargetMode="External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"/>
          <p:cNvGrpSpPr>
            <a:grpSpLocks/>
          </p:cNvGrpSpPr>
          <p:nvPr/>
        </p:nvGrpSpPr>
        <p:grpSpPr bwMode="auto">
          <a:xfrm>
            <a:off x="685800" y="3886200"/>
            <a:ext cx="7835900" cy="2797175"/>
            <a:chOff x="375" y="2400"/>
            <a:chExt cx="4936" cy="1762"/>
          </a:xfrm>
        </p:grpSpPr>
        <p:sp>
          <p:nvSpPr>
            <p:cNvPr id="16388" name="AutoShape 2"/>
            <p:cNvSpPr>
              <a:spLocks noChangeArrowheads="1"/>
            </p:cNvSpPr>
            <p:nvPr/>
          </p:nvSpPr>
          <p:spPr bwMode="auto">
            <a:xfrm>
              <a:off x="877" y="2400"/>
              <a:ext cx="3982" cy="1762"/>
            </a:xfrm>
            <a:prstGeom prst="roundRect">
              <a:avLst>
                <a:gd name="adj" fmla="val 56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6389" name="Group 3"/>
            <p:cNvGrpSpPr>
              <a:grpSpLocks/>
            </p:cNvGrpSpPr>
            <p:nvPr/>
          </p:nvGrpSpPr>
          <p:grpSpPr bwMode="auto">
            <a:xfrm>
              <a:off x="375" y="2400"/>
              <a:ext cx="4936" cy="1742"/>
              <a:chOff x="375" y="2400"/>
              <a:chExt cx="4936" cy="1742"/>
            </a:xfrm>
          </p:grpSpPr>
          <p:sp>
            <p:nvSpPr>
              <p:cNvPr id="16390" name="AutoShape 4"/>
              <p:cNvSpPr>
                <a:spLocks noChangeArrowheads="1"/>
              </p:cNvSpPr>
              <p:nvPr/>
            </p:nvSpPr>
            <p:spPr bwMode="auto">
              <a:xfrm>
                <a:off x="877" y="2400"/>
                <a:ext cx="3975" cy="1742"/>
              </a:xfrm>
              <a:prstGeom prst="roundRect">
                <a:avLst>
                  <a:gd name="adj" fmla="val 5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16391" name="Group 5"/>
              <p:cNvGrpSpPr>
                <a:grpSpLocks/>
              </p:cNvGrpSpPr>
              <p:nvPr/>
            </p:nvGrpSpPr>
            <p:grpSpPr bwMode="auto">
              <a:xfrm>
                <a:off x="375" y="2400"/>
                <a:ext cx="4936" cy="1724"/>
                <a:chOff x="375" y="2400"/>
                <a:chExt cx="4936" cy="1724"/>
              </a:xfrm>
            </p:grpSpPr>
            <p:sp>
              <p:nvSpPr>
                <p:cNvPr id="16392" name="AutoShape 6"/>
                <p:cNvSpPr>
                  <a:spLocks noChangeArrowheads="1"/>
                </p:cNvSpPr>
                <p:nvPr/>
              </p:nvSpPr>
              <p:spPr bwMode="auto">
                <a:xfrm>
                  <a:off x="877" y="2400"/>
                  <a:ext cx="3970" cy="1724"/>
                </a:xfrm>
                <a:prstGeom prst="roundRect">
                  <a:avLst>
                    <a:gd name="adj" fmla="val 5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16393" name="Group 7"/>
                <p:cNvGrpSpPr>
                  <a:grpSpLocks/>
                </p:cNvGrpSpPr>
                <p:nvPr/>
              </p:nvGrpSpPr>
              <p:grpSpPr bwMode="auto">
                <a:xfrm>
                  <a:off x="375" y="2400"/>
                  <a:ext cx="4936" cy="1706"/>
                  <a:chOff x="375" y="2400"/>
                  <a:chExt cx="4936" cy="1706"/>
                </a:xfrm>
              </p:grpSpPr>
              <p:sp>
                <p:nvSpPr>
                  <p:cNvPr id="16394" name="AutoShape 8"/>
                  <p:cNvSpPr>
                    <a:spLocks noChangeArrowheads="1"/>
                  </p:cNvSpPr>
                  <p:nvPr/>
                </p:nvSpPr>
                <p:spPr bwMode="auto">
                  <a:xfrm>
                    <a:off x="877" y="2400"/>
                    <a:ext cx="3966" cy="1706"/>
                  </a:xfrm>
                  <a:prstGeom prst="roundRect">
                    <a:avLst>
                      <a:gd name="adj" fmla="val 5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16395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375" y="2400"/>
                    <a:ext cx="4936" cy="1689"/>
                    <a:chOff x="375" y="2400"/>
                    <a:chExt cx="4936" cy="1689"/>
                  </a:xfrm>
                </p:grpSpPr>
                <p:sp>
                  <p:nvSpPr>
                    <p:cNvPr id="16396" name="AutoShape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77" y="2400"/>
                      <a:ext cx="3963" cy="1689"/>
                    </a:xfrm>
                    <a:prstGeom prst="roundRect">
                      <a:avLst>
                        <a:gd name="adj" fmla="val 56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grpSp>
                  <p:nvGrpSpPr>
                    <p:cNvPr id="16397" name="Group 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5" y="2400"/>
                      <a:ext cx="4936" cy="1675"/>
                      <a:chOff x="375" y="2400"/>
                      <a:chExt cx="4936" cy="1675"/>
                    </a:xfrm>
                  </p:grpSpPr>
                  <p:sp>
                    <p:nvSpPr>
                      <p:cNvPr id="16398" name="AutoShape 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77" y="2400"/>
                        <a:ext cx="3961" cy="1675"/>
                      </a:xfrm>
                      <a:prstGeom prst="roundRect">
                        <a:avLst>
                          <a:gd name="adj" fmla="val 56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grpSp>
                    <p:nvGrpSpPr>
                      <p:cNvPr id="16399" name="Group 1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5" y="2400"/>
                        <a:ext cx="4936" cy="1658"/>
                        <a:chOff x="375" y="2400"/>
                        <a:chExt cx="4936" cy="1658"/>
                      </a:xfrm>
                    </p:grpSpPr>
                    <p:sp>
                      <p:nvSpPr>
                        <p:cNvPr id="16400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77" y="2400"/>
                          <a:ext cx="3960" cy="1658"/>
                        </a:xfrm>
                        <a:prstGeom prst="roundRect">
                          <a:avLst>
                            <a:gd name="adj" fmla="val 60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 dirty="0"/>
                        </a:p>
                      </p:txBody>
                    </p:sp>
                    <p:grpSp>
                      <p:nvGrpSpPr>
                        <p:cNvPr id="16401" name="Group 1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5" y="2400"/>
                          <a:ext cx="4936" cy="1644"/>
                          <a:chOff x="375" y="2400"/>
                          <a:chExt cx="4936" cy="1644"/>
                        </a:xfrm>
                      </p:grpSpPr>
                      <p:sp>
                        <p:nvSpPr>
                          <p:cNvPr id="16402" name="AutoShape 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77" y="2400"/>
                            <a:ext cx="3959" cy="1644"/>
                          </a:xfrm>
                          <a:prstGeom prst="roundRect">
                            <a:avLst>
                              <a:gd name="adj" fmla="val 60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 dirty="0"/>
                          </a:p>
                        </p:txBody>
                      </p:sp>
                      <p:grpSp>
                        <p:nvGrpSpPr>
                          <p:cNvPr id="16403" name="Group 1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75" y="2400"/>
                            <a:ext cx="4936" cy="1329"/>
                            <a:chOff x="375" y="2400"/>
                            <a:chExt cx="4936" cy="1329"/>
                          </a:xfrm>
                        </p:grpSpPr>
                        <p:sp>
                          <p:nvSpPr>
                            <p:cNvPr id="16404" name="AutoShape 1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86" y="2400"/>
                              <a:ext cx="4925" cy="1057"/>
                            </a:xfrm>
                            <a:prstGeom prst="roundRect">
                              <a:avLst>
                                <a:gd name="adj" fmla="val 93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en-US" dirty="0"/>
                            </a:p>
                          </p:txBody>
                        </p:sp>
                        <p:grpSp>
                          <p:nvGrpSpPr>
                            <p:cNvPr id="16405" name="Group 1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75" y="2400"/>
                              <a:ext cx="4930" cy="1329"/>
                              <a:chOff x="375" y="2400"/>
                              <a:chExt cx="4930" cy="1329"/>
                            </a:xfrm>
                          </p:grpSpPr>
                          <p:sp>
                            <p:nvSpPr>
                              <p:cNvPr id="16406" name="AutoShape 2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86" y="2400"/>
                                <a:ext cx="4919" cy="1046"/>
                              </a:xfrm>
                              <a:prstGeom prst="roundRect">
                                <a:avLst>
                                  <a:gd name="adj" fmla="val 93"/>
                                </a:avLst>
                              </a:prstGeom>
                              <a:noFill/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en-US" dirty="0"/>
                              </a:p>
                            </p:txBody>
                          </p:sp>
                          <p:grpSp>
                            <p:nvGrpSpPr>
                              <p:cNvPr id="16407" name="Group 21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375" y="2400"/>
                                <a:ext cx="4929" cy="1329"/>
                                <a:chOff x="375" y="2400"/>
                                <a:chExt cx="4929" cy="1329"/>
                              </a:xfrm>
                            </p:grpSpPr>
                            <p:sp>
                              <p:nvSpPr>
                                <p:cNvPr id="16408" name="AutoShape 22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86" y="2400"/>
                                  <a:ext cx="4908" cy="1035"/>
                                </a:xfrm>
                                <a:prstGeom prst="roundRect">
                                  <a:avLst>
                                    <a:gd name="adj" fmla="val 93"/>
                                  </a:avLst>
                                </a:prstGeom>
                                <a:noFill/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en-US" dirty="0"/>
                                </a:p>
                              </p:txBody>
                            </p:sp>
                            <p:sp>
                              <p:nvSpPr>
                                <p:cNvPr id="16409" name="AutoShape 23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86" y="2400"/>
                                  <a:ext cx="4908" cy="1035"/>
                                </a:xfrm>
                                <a:prstGeom prst="roundRect">
                                  <a:avLst>
                                    <a:gd name="adj" fmla="val 93"/>
                                  </a:avLst>
                                </a:prstGeom>
                                <a:noFill/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en-US" dirty="0"/>
                                </a:p>
                              </p:txBody>
                            </p:sp>
                            <p:sp>
                              <p:nvSpPr>
                                <p:cNvPr id="16410" name="AutoShape 2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86" y="2400"/>
                                  <a:ext cx="4908" cy="1033"/>
                                </a:xfrm>
                                <a:prstGeom prst="roundRect">
                                  <a:avLst>
                                    <a:gd name="adj" fmla="val 93"/>
                                  </a:avLst>
                                </a:prstGeom>
                                <a:noFill/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en-US" dirty="0"/>
                                </a:p>
                              </p:txBody>
                            </p:sp>
                            <p:sp>
                              <p:nvSpPr>
                                <p:cNvPr id="16411" name="AutoShape 2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86" y="2400"/>
                                  <a:ext cx="4908" cy="1033"/>
                                </a:xfrm>
                                <a:prstGeom prst="roundRect">
                                  <a:avLst>
                                    <a:gd name="adj" fmla="val 93"/>
                                  </a:avLst>
                                </a:prstGeom>
                                <a:noFill/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en-US" dirty="0"/>
                                </a:p>
                              </p:txBody>
                            </p:sp>
                            <p:sp>
                              <p:nvSpPr>
                                <p:cNvPr id="16412" name="AutoShape 2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86" y="2400"/>
                                  <a:ext cx="4908" cy="1033"/>
                                </a:xfrm>
                                <a:prstGeom prst="roundRect">
                                  <a:avLst>
                                    <a:gd name="adj" fmla="val 93"/>
                                  </a:avLst>
                                </a:prstGeom>
                                <a:noFill/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en-US" dirty="0"/>
                                </a:p>
                              </p:txBody>
                            </p:sp>
                            <p:sp>
                              <p:nvSpPr>
                                <p:cNvPr id="16413" name="AutoShape 27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78" y="2400"/>
                                  <a:ext cx="4923" cy="784"/>
                                </a:xfrm>
                                <a:prstGeom prst="roundRect">
                                  <a:avLst>
                                    <a:gd name="adj" fmla="val 125"/>
                                  </a:avLst>
                                </a:prstGeom>
                                <a:noFill/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en-US" dirty="0"/>
                                </a:p>
                              </p:txBody>
                            </p:sp>
                            <p:sp>
                              <p:nvSpPr>
                                <p:cNvPr id="16414" name="AutoShape 28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78" y="2400"/>
                                  <a:ext cx="4923" cy="784"/>
                                </a:xfrm>
                                <a:prstGeom prst="roundRect">
                                  <a:avLst>
                                    <a:gd name="adj" fmla="val 125"/>
                                  </a:avLst>
                                </a:prstGeom>
                                <a:noFill/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en-US" dirty="0"/>
                                </a:p>
                              </p:txBody>
                            </p:sp>
                            <p:sp>
                              <p:nvSpPr>
                                <p:cNvPr id="16415" name="AutoShape 29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75" y="2400"/>
                                  <a:ext cx="4929" cy="790"/>
                                </a:xfrm>
                                <a:prstGeom prst="roundRect">
                                  <a:avLst>
                                    <a:gd name="adj" fmla="val 125"/>
                                  </a:avLst>
                                </a:prstGeom>
                                <a:noFill/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en-US" dirty="0"/>
                                </a:p>
                              </p:txBody>
                            </p:sp>
                            <p:sp>
                              <p:nvSpPr>
                                <p:cNvPr id="16416" name="AutoShape 30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75" y="2400"/>
                                  <a:ext cx="4929" cy="790"/>
                                </a:xfrm>
                                <a:prstGeom prst="roundRect">
                                  <a:avLst>
                                    <a:gd name="adj" fmla="val 125"/>
                                  </a:avLst>
                                </a:prstGeom>
                                <a:noFill/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en-US" dirty="0"/>
                                </a:p>
                              </p:txBody>
                            </p:sp>
                            <p:sp>
                              <p:nvSpPr>
                                <p:cNvPr id="16417" name="AutoShape 31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76" y="2400"/>
                                  <a:ext cx="4925" cy="796"/>
                                </a:xfrm>
                                <a:prstGeom prst="roundRect">
                                  <a:avLst>
                                    <a:gd name="adj" fmla="val 125"/>
                                  </a:avLst>
                                </a:prstGeom>
                                <a:noFill/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en-US" dirty="0"/>
                                </a:p>
                              </p:txBody>
                            </p:sp>
                            <p:sp>
                              <p:nvSpPr>
                                <p:cNvPr id="16418" name="AutoShape 32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76" y="2400"/>
                                  <a:ext cx="4925" cy="796"/>
                                </a:xfrm>
                                <a:prstGeom prst="roundRect">
                                  <a:avLst>
                                    <a:gd name="adj" fmla="val 125"/>
                                  </a:avLst>
                                </a:prstGeom>
                                <a:noFill/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en-US" dirty="0"/>
                                </a:p>
                              </p:txBody>
                            </p:sp>
                            <p:sp>
                              <p:nvSpPr>
                                <p:cNvPr id="16419" name="AutoShape 33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76" y="2400"/>
                                  <a:ext cx="4925" cy="796"/>
                                </a:xfrm>
                                <a:prstGeom prst="roundRect">
                                  <a:avLst>
                                    <a:gd name="adj" fmla="val 125"/>
                                  </a:avLst>
                                </a:prstGeom>
                                <a:noFill/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en-US" dirty="0"/>
                                </a:p>
                              </p:txBody>
                            </p:sp>
                            <p:sp>
                              <p:nvSpPr>
                                <p:cNvPr id="16420" name="AutoShape 3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76" y="2400"/>
                                  <a:ext cx="4925" cy="796"/>
                                </a:xfrm>
                                <a:prstGeom prst="roundRect">
                                  <a:avLst>
                                    <a:gd name="adj" fmla="val 125"/>
                                  </a:avLst>
                                </a:prstGeom>
                                <a:noFill/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en-US" dirty="0"/>
                                </a:p>
                              </p:txBody>
                            </p:sp>
                            <p:sp>
                              <p:nvSpPr>
                                <p:cNvPr id="16421" name="AutoShape 3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76" y="2400"/>
                                  <a:ext cx="4925" cy="796"/>
                                </a:xfrm>
                                <a:prstGeom prst="roundRect">
                                  <a:avLst>
                                    <a:gd name="adj" fmla="val 125"/>
                                  </a:avLst>
                                </a:prstGeom>
                                <a:noFill/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en-US" dirty="0"/>
                                </a:p>
                              </p:txBody>
                            </p:sp>
                            <p:sp>
                              <p:nvSpPr>
                                <p:cNvPr id="16422" name="AutoShape 3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76" y="2400"/>
                                  <a:ext cx="4925" cy="794"/>
                                </a:xfrm>
                                <a:prstGeom prst="roundRect">
                                  <a:avLst>
                                    <a:gd name="adj" fmla="val 125"/>
                                  </a:avLst>
                                </a:prstGeom>
                                <a:noFill/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en-US" dirty="0"/>
                                </a:p>
                              </p:txBody>
                            </p:sp>
                            <p:sp>
                              <p:nvSpPr>
                                <p:cNvPr id="16423" name="AutoShape 37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76" y="2400"/>
                                  <a:ext cx="4925" cy="794"/>
                                </a:xfrm>
                                <a:prstGeom prst="roundRect">
                                  <a:avLst>
                                    <a:gd name="adj" fmla="val 125"/>
                                  </a:avLst>
                                </a:prstGeom>
                                <a:noFill/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en-US" dirty="0"/>
                                </a:p>
                              </p:txBody>
                            </p:sp>
                            <p:sp>
                              <p:nvSpPr>
                                <p:cNvPr id="3110" name="AutoShape 38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276" y="2448"/>
                                  <a:ext cx="3268" cy="1281"/>
                                </a:xfrm>
                                <a:prstGeom prst="roundRect">
                                  <a:avLst>
                                    <a:gd name="adj" fmla="val 125"/>
                                  </a:avLst>
                                </a:prstGeom>
                                <a:noFill/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lIns="90000" tIns="46800" rIns="90000" bIns="46800">
                                  <a:prstTxWarp prst="textNoShape">
                                    <a:avLst/>
                                  </a:prstTxWarp>
                                  <a:spAutoFit/>
                                </a:bodyPr>
                                <a:lstStyle/>
                                <a:p>
                                  <a:pPr algn="ctr">
                                    <a:buClr>
                                      <a:srgbClr val="000000"/>
                                    </a:buClr>
                                    <a:buSzPct val="100000"/>
                                    <a:buFont typeface="Arial Rounded MT Bold" charset="0"/>
                                    <a:buNone/>
                                    <a:tabLst>
                                      <a:tab pos="0" algn="l"/>
                                      <a:tab pos="457200" algn="l"/>
                                      <a:tab pos="914400" algn="l"/>
                                      <a:tab pos="1371600" algn="l"/>
                                      <a:tab pos="1828800" algn="l"/>
                                      <a:tab pos="2286000" algn="l"/>
                                      <a:tab pos="2743200" algn="l"/>
                                      <a:tab pos="3200400" algn="l"/>
                                      <a:tab pos="3657600" algn="l"/>
                                      <a:tab pos="4114800" algn="l"/>
                                      <a:tab pos="4572000" algn="l"/>
                                      <a:tab pos="5029200" algn="l"/>
                                      <a:tab pos="5486400" algn="l"/>
                                      <a:tab pos="5943600" algn="l"/>
                                      <a:tab pos="6400800" algn="l"/>
                                      <a:tab pos="6858000" algn="l"/>
                                      <a:tab pos="7315200" algn="l"/>
                                      <a:tab pos="7772400" algn="l"/>
                                      <a:tab pos="8229600" algn="l"/>
                                      <a:tab pos="8686800" algn="l"/>
                                      <a:tab pos="9144000" algn="l"/>
                                    </a:tabLst>
                                    <a:defRPr/>
                                  </a:pPr>
                                  <a:r>
                                    <a:rPr lang="en-GB" i="1" dirty="0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DDDDDD"/>
                                        </a:outerShdw>
                                      </a:effectLst>
                                      <a:latin typeface="Arial" charset="0"/>
                                    </a:rPr>
                                    <a:t>Ana </a:t>
                                  </a:r>
                                  <a:r>
                                    <a:rPr lang="en-GB" i="1" dirty="0" smtClean="0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DDDDDD"/>
                                        </a:outerShdw>
                                      </a:effectLst>
                                      <a:latin typeface="Arial" charset="0"/>
                                    </a:rPr>
                                    <a:t>Nunes</a:t>
                                  </a:r>
                                  <a:r>
                                    <a:rPr lang="en-GB" i="1" baseline="30000" dirty="0" smtClean="0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DDDDDD"/>
                                        </a:outerShdw>
                                      </a:effectLst>
                                      <a:latin typeface="Arial" charset="0"/>
                                    </a:rPr>
                                    <a:t>1</a:t>
                                  </a:r>
                                  <a:r>
                                    <a:rPr lang="en-GB" i="1" dirty="0" smtClean="0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DDDDDD"/>
                                        </a:outerShdw>
                                      </a:effectLst>
                                      <a:latin typeface="Arial" charset="0"/>
                                    </a:rPr>
                                    <a:t> and </a:t>
                                  </a:r>
                                  <a:r>
                                    <a:rPr lang="en-GB" i="1" dirty="0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DDDDDD"/>
                                        </a:outerShdw>
                                      </a:effectLst>
                                      <a:latin typeface="Arial" charset="0"/>
                                    </a:rPr>
                                    <a:t>John </a:t>
                                  </a:r>
                                  <a:r>
                                    <a:rPr lang="en-GB" i="1" dirty="0" smtClean="0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DDDDDD"/>
                                        </a:outerShdw>
                                      </a:effectLst>
                                      <a:latin typeface="Arial" charset="0"/>
                                    </a:rPr>
                                    <a:t>Roads</a:t>
                                  </a:r>
                                  <a:r>
                                    <a:rPr lang="en-GB" i="1" baseline="30000" dirty="0" smtClean="0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DDDDDD"/>
                                        </a:outerShdw>
                                      </a:effectLst>
                                      <a:latin typeface="Arial" charset="0"/>
                                    </a:rPr>
                                    <a:t>2*</a:t>
                                  </a:r>
                                  <a:endParaRPr lang="en-GB" i="1" baseline="30000" dirty="0">
                                    <a:solidFill>
                                      <a:srgbClr val="000000"/>
                                    </a:solidFill>
                                    <a:effectLst>
                                      <a:outerShdw blurRad="38100" dist="38100" dir="2700000" algn="tl">
                                        <a:srgbClr val="DDDDDD"/>
                                      </a:outerShdw>
                                    </a:effectLst>
                                    <a:latin typeface="Arial" charset="0"/>
                                  </a:endParaRPr>
                                </a:p>
                                <a:p>
                                  <a:pPr algn="ctr">
                                    <a:buClr>
                                      <a:srgbClr val="000000"/>
                                    </a:buClr>
                                    <a:buSzPct val="100000"/>
                                    <a:buFont typeface="Arial Rounded MT Bold" charset="0"/>
                                    <a:buNone/>
                                    <a:tabLst>
                                      <a:tab pos="0" algn="l"/>
                                      <a:tab pos="457200" algn="l"/>
                                      <a:tab pos="914400" algn="l"/>
                                      <a:tab pos="1371600" algn="l"/>
                                      <a:tab pos="1828800" algn="l"/>
                                      <a:tab pos="2286000" algn="l"/>
                                      <a:tab pos="2743200" algn="l"/>
                                      <a:tab pos="3200400" algn="l"/>
                                      <a:tab pos="3657600" algn="l"/>
                                      <a:tab pos="4114800" algn="l"/>
                                      <a:tab pos="4572000" algn="l"/>
                                      <a:tab pos="5029200" algn="l"/>
                                      <a:tab pos="5486400" algn="l"/>
                                      <a:tab pos="5943600" algn="l"/>
                                      <a:tab pos="6400800" algn="l"/>
                                      <a:tab pos="6858000" algn="l"/>
                                      <a:tab pos="7315200" algn="l"/>
                                      <a:tab pos="7772400" algn="l"/>
                                      <a:tab pos="8229600" algn="l"/>
                                      <a:tab pos="8686800" algn="l"/>
                                      <a:tab pos="9144000" algn="l"/>
                                    </a:tabLst>
                                    <a:defRPr/>
                                  </a:pPr>
                                  <a:endParaRPr lang="en-GB" i="1" baseline="30000" dirty="0">
                                    <a:solidFill>
                                      <a:srgbClr val="000000"/>
                                    </a:solidFill>
                                    <a:effectLst>
                                      <a:outerShdw blurRad="38100" dist="38100" dir="2700000" algn="tl">
                                        <a:srgbClr val="DDDDDD"/>
                                      </a:outerShdw>
                                    </a:effectLst>
                                    <a:latin typeface="Arial" charset="0"/>
                                  </a:endParaRPr>
                                </a:p>
                                <a:p>
                                  <a:pPr algn="ctr">
                                    <a:buClr>
                                      <a:srgbClr val="000000"/>
                                    </a:buClr>
                                    <a:buSzPct val="100000"/>
                                    <a:tabLst>
                                      <a:tab pos="0" algn="l"/>
                                      <a:tab pos="457200" algn="l"/>
                                      <a:tab pos="914400" algn="l"/>
                                      <a:tab pos="1371600" algn="l"/>
                                      <a:tab pos="1828800" algn="l"/>
                                      <a:tab pos="2286000" algn="l"/>
                                      <a:tab pos="2743200" algn="l"/>
                                      <a:tab pos="3200400" algn="l"/>
                                      <a:tab pos="3657600" algn="l"/>
                                      <a:tab pos="4114800" algn="l"/>
                                      <a:tab pos="4572000" algn="l"/>
                                      <a:tab pos="5029200" algn="l"/>
                                      <a:tab pos="5486400" algn="l"/>
                                      <a:tab pos="5943600" algn="l"/>
                                      <a:tab pos="6400800" algn="l"/>
                                      <a:tab pos="6858000" algn="l"/>
                                      <a:tab pos="7315200" algn="l"/>
                                      <a:tab pos="7772400" algn="l"/>
                                      <a:tab pos="8229600" algn="l"/>
                                      <a:tab pos="8686800" algn="l"/>
                                      <a:tab pos="9144000" algn="l"/>
                                    </a:tabLst>
                                    <a:defRPr/>
                                  </a:pPr>
                                  <a:r>
                                    <a:rPr lang="en-GB" i="1" baseline="30000" dirty="0" smtClean="0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DDDDDD"/>
                                        </a:outerShdw>
                                      </a:effectLst>
                                      <a:latin typeface="Arial" charset="0"/>
                                    </a:rPr>
                                    <a:t>1</a:t>
                                  </a:r>
                                  <a:r>
                                    <a:rPr lang="en-GB" i="1" dirty="0" smtClean="0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DDDDDD"/>
                                        </a:outerShdw>
                                      </a:effectLst>
                                      <a:latin typeface="Arial" charset="0"/>
                                    </a:rPr>
                                    <a:t>IGEO, UFRJ, </a:t>
                                  </a:r>
                                  <a:r>
                                    <a:rPr lang="en-GB" i="1" dirty="0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DDDDDD"/>
                                        </a:outerShdw>
                                      </a:effectLst>
                                      <a:latin typeface="Arial" charset="0"/>
                                    </a:rPr>
                                    <a:t>Rio de Janeiro, </a:t>
                                  </a:r>
                                  <a:r>
                                    <a:rPr lang="en-GB" i="1" dirty="0" smtClean="0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DDDDDD"/>
                                        </a:outerShdw>
                                      </a:effectLst>
                                      <a:latin typeface="Arial" charset="0"/>
                                    </a:rPr>
                                    <a:t>Brazil</a:t>
                                  </a:r>
                                </a:p>
                                <a:p>
                                  <a:pPr algn="ctr">
                                    <a:buClr>
                                      <a:srgbClr val="000000"/>
                                    </a:buClr>
                                    <a:buSzPct val="100000"/>
                                    <a:tabLst>
                                      <a:tab pos="0" algn="l"/>
                                      <a:tab pos="457200" algn="l"/>
                                      <a:tab pos="914400" algn="l"/>
                                      <a:tab pos="1371600" algn="l"/>
                                      <a:tab pos="1828800" algn="l"/>
                                      <a:tab pos="2286000" algn="l"/>
                                      <a:tab pos="2743200" algn="l"/>
                                      <a:tab pos="3200400" algn="l"/>
                                      <a:tab pos="3657600" algn="l"/>
                                      <a:tab pos="4114800" algn="l"/>
                                      <a:tab pos="4572000" algn="l"/>
                                      <a:tab pos="5029200" algn="l"/>
                                      <a:tab pos="5486400" algn="l"/>
                                      <a:tab pos="5943600" algn="l"/>
                                      <a:tab pos="6400800" algn="l"/>
                                      <a:tab pos="6858000" algn="l"/>
                                      <a:tab pos="7315200" algn="l"/>
                                      <a:tab pos="7772400" algn="l"/>
                                      <a:tab pos="8229600" algn="l"/>
                                      <a:tab pos="8686800" algn="l"/>
                                      <a:tab pos="9144000" algn="l"/>
                                    </a:tabLst>
                                    <a:defRPr/>
                                  </a:pPr>
                                  <a:r>
                                    <a:rPr lang="en-GB" i="1" baseline="30000" dirty="0" smtClean="0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DDDDDD"/>
                                        </a:outerShdw>
                                      </a:effectLst>
                                      <a:latin typeface="Arial" charset="0"/>
                                    </a:rPr>
                                    <a:t>2</a:t>
                                  </a:r>
                                  <a:r>
                                    <a:rPr lang="en-GB" i="1" dirty="0" smtClean="0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DDDDDD"/>
                                        </a:outerShdw>
                                      </a:effectLst>
                                      <a:latin typeface="Arial" charset="0"/>
                                    </a:rPr>
                                    <a:t>ECPC,SIO, </a:t>
                                  </a:r>
                                  <a:r>
                                    <a:rPr lang="en-GB" i="1" dirty="0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DDDDDD"/>
                                        </a:outerShdw>
                                      </a:effectLst>
                                      <a:latin typeface="Arial" charset="0"/>
                                    </a:rPr>
                                    <a:t>UCSD, California, USA</a:t>
                                  </a:r>
                                </a:p>
                                <a:p>
                                  <a:pPr algn="ctr">
                                    <a:buClr>
                                      <a:srgbClr val="000000"/>
                                    </a:buClr>
                                    <a:buSzPct val="100000"/>
                                    <a:tabLst>
                                      <a:tab pos="0" algn="l"/>
                                      <a:tab pos="457200" algn="l"/>
                                      <a:tab pos="914400" algn="l"/>
                                      <a:tab pos="1371600" algn="l"/>
                                      <a:tab pos="1828800" algn="l"/>
                                      <a:tab pos="2286000" algn="l"/>
                                      <a:tab pos="2743200" algn="l"/>
                                      <a:tab pos="3200400" algn="l"/>
                                      <a:tab pos="3657600" algn="l"/>
                                      <a:tab pos="4114800" algn="l"/>
                                      <a:tab pos="4572000" algn="l"/>
                                      <a:tab pos="5029200" algn="l"/>
                                      <a:tab pos="5486400" algn="l"/>
                                      <a:tab pos="5943600" algn="l"/>
                                      <a:tab pos="6400800" algn="l"/>
                                      <a:tab pos="6858000" algn="l"/>
                                      <a:tab pos="7315200" algn="l"/>
                                      <a:tab pos="7772400" algn="l"/>
                                      <a:tab pos="8229600" algn="l"/>
                                      <a:tab pos="8686800" algn="l"/>
                                      <a:tab pos="9144000" algn="l"/>
                                    </a:tabLst>
                                    <a:defRPr/>
                                  </a:pPr>
                                  <a:endParaRPr lang="en-GB" i="1" dirty="0">
                                    <a:solidFill>
                                      <a:srgbClr val="000000"/>
                                    </a:solidFill>
                                    <a:effectLst>
                                      <a:outerShdw blurRad="38100" dist="38100" dir="2700000" algn="tl">
                                        <a:srgbClr val="DDDDDD"/>
                                      </a:outerShdw>
                                    </a:effectLst>
                                    <a:latin typeface="Arial" charset="0"/>
                                  </a:endParaRPr>
                                </a:p>
                                <a:p>
                                  <a:pPr algn="r">
                                    <a:buClr>
                                      <a:srgbClr val="000000"/>
                                    </a:buClr>
                                    <a:buSzPct val="100000"/>
                                    <a:buFont typeface="Arial Rounded MT Bold" charset="0"/>
                                    <a:buNone/>
                                    <a:tabLst>
                                      <a:tab pos="0" algn="l"/>
                                      <a:tab pos="457200" algn="l"/>
                                      <a:tab pos="914400" algn="l"/>
                                      <a:tab pos="1371600" algn="l"/>
                                      <a:tab pos="1828800" algn="l"/>
                                      <a:tab pos="2286000" algn="l"/>
                                      <a:tab pos="2743200" algn="l"/>
                                      <a:tab pos="3200400" algn="l"/>
                                      <a:tab pos="3657600" algn="l"/>
                                      <a:tab pos="4114800" algn="l"/>
                                      <a:tab pos="4572000" algn="l"/>
                                      <a:tab pos="5029200" algn="l"/>
                                      <a:tab pos="5486400" algn="l"/>
                                      <a:tab pos="5943600" algn="l"/>
                                      <a:tab pos="6400800" algn="l"/>
                                      <a:tab pos="6858000" algn="l"/>
                                      <a:tab pos="7315200" algn="l"/>
                                      <a:tab pos="7772400" algn="l"/>
                                      <a:tab pos="8229600" algn="l"/>
                                      <a:tab pos="8686800" algn="l"/>
                                      <a:tab pos="9144000" algn="l"/>
                                    </a:tabLst>
                                    <a:defRPr/>
                                  </a:pPr>
                                  <a:r>
                                    <a:rPr lang="en-GB" sz="1200" i="1" baseline="30000" dirty="0" smtClean="0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DDDDDD"/>
                                        </a:outerShdw>
                                      </a:effectLst>
                                      <a:latin typeface="Arial" charset="0"/>
                                    </a:rPr>
                                    <a:t>                                                                                                                                            </a:t>
                                  </a:r>
                                  <a:r>
                                    <a:rPr lang="en-GB" sz="1400" baseline="30000" dirty="0" smtClean="0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DDDDDD"/>
                                        </a:outerShdw>
                                      </a:effectLst>
                                      <a:latin typeface="Arial" charset="0"/>
                                    </a:rPr>
                                    <a:t>(*)</a:t>
                                  </a:r>
                                  <a:r>
                                    <a:rPr lang="en-GB" sz="1400" dirty="0" smtClean="0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DDDDDD"/>
                                        </a:outerShdw>
                                      </a:effectLst>
                                      <a:latin typeface="Arial" charset="0"/>
                                    </a:rPr>
                                    <a:t> Deceased</a:t>
                                  </a:r>
                                  <a:endParaRPr lang="en-GB" sz="1400" baseline="30000" dirty="0">
                                    <a:solidFill>
                                      <a:srgbClr val="000000"/>
                                    </a:solidFill>
                                    <a:effectLst>
                                      <a:outerShdw blurRad="38100" dist="38100" dir="2700000" algn="tl">
                                        <a:srgbClr val="DDDDDD"/>
                                      </a:outerShdw>
                                    </a:effectLst>
                                    <a:latin typeface="Arial" charset="0"/>
                                  </a:endParaRPr>
                                </a:p>
                              </p:txBody>
                            </p:sp>
                          </p:grpSp>
                        </p:grpSp>
                      </p:grpSp>
                    </p:grpSp>
                  </p:grpSp>
                </p:grpSp>
              </p:grpSp>
            </p:grpSp>
          </p:grpSp>
        </p:grpSp>
      </p:grpSp>
      <p:sp>
        <p:nvSpPr>
          <p:cNvPr id="3114" name="Text Box 42"/>
          <p:cNvSpPr txBox="1">
            <a:spLocks noChangeArrowheads="1"/>
          </p:cNvSpPr>
          <p:nvPr/>
        </p:nvSpPr>
        <p:spPr bwMode="auto">
          <a:xfrm>
            <a:off x="228600" y="1600200"/>
            <a:ext cx="86868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600" dirty="0" smtClean="0">
                <a:solidFill>
                  <a:srgbClr val="59595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NARCCAP</a:t>
            </a:r>
            <a:endParaRPr lang="en-US" sz="3600" dirty="0" smtClean="0">
              <a:solidFill>
                <a:srgbClr val="59595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  <a:p>
            <a:pPr algn="ctr"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600" dirty="0" smtClean="0">
                <a:solidFill>
                  <a:srgbClr val="59595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The Experimental Climate Prediction Center - </a:t>
            </a:r>
            <a:r>
              <a:rPr lang="en-US" sz="3600" dirty="0" smtClean="0">
                <a:solidFill>
                  <a:srgbClr val="59595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Regional </a:t>
            </a:r>
            <a:r>
              <a:rPr lang="en-US" sz="3600" dirty="0">
                <a:solidFill>
                  <a:srgbClr val="59595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Spectral Model </a:t>
            </a:r>
            <a:endParaRPr lang="en-US" sz="3600" dirty="0" smtClean="0">
              <a:solidFill>
                <a:srgbClr val="59595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  <a:p>
            <a:pPr algn="ctr"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600" dirty="0" smtClean="0">
                <a:solidFill>
                  <a:srgbClr val="59595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(ECPC-RSM</a:t>
            </a:r>
            <a:r>
              <a:rPr lang="en-US" sz="3600" dirty="0" smtClean="0">
                <a:solidFill>
                  <a:srgbClr val="59595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)</a:t>
            </a:r>
            <a:endParaRPr lang="en-US" sz="3600" dirty="0">
              <a:solidFill>
                <a:srgbClr val="59595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1708149" y="990600"/>
            <a:ext cx="5592768" cy="400050"/>
            <a:chOff x="-193" y="-192"/>
            <a:chExt cx="3523" cy="252"/>
          </a:xfrm>
        </p:grpSpPr>
        <p:grpSp>
          <p:nvGrpSpPr>
            <p:cNvPr id="38919" name="Group 3"/>
            <p:cNvGrpSpPr>
              <a:grpSpLocks/>
            </p:cNvGrpSpPr>
            <p:nvPr/>
          </p:nvGrpSpPr>
          <p:grpSpPr bwMode="auto">
            <a:xfrm>
              <a:off x="-193" y="-192"/>
              <a:ext cx="3523" cy="252"/>
              <a:chOff x="-193" y="-192"/>
              <a:chExt cx="3523" cy="252"/>
            </a:xfrm>
          </p:grpSpPr>
          <p:grpSp>
            <p:nvGrpSpPr>
              <p:cNvPr id="38920" name="Group 4"/>
              <p:cNvGrpSpPr>
                <a:grpSpLocks/>
              </p:cNvGrpSpPr>
              <p:nvPr/>
            </p:nvGrpSpPr>
            <p:grpSpPr bwMode="auto">
              <a:xfrm>
                <a:off x="-193" y="-192"/>
                <a:ext cx="3523" cy="252"/>
                <a:chOff x="-193" y="-192"/>
                <a:chExt cx="3523" cy="252"/>
              </a:xfrm>
            </p:grpSpPr>
            <p:sp>
              <p:nvSpPr>
                <p:cNvPr id="17413" name="Rectangle 5"/>
                <p:cNvSpPr>
                  <a:spLocks/>
                </p:cNvSpPr>
                <p:nvPr/>
              </p:nvSpPr>
              <p:spPr bwMode="auto">
                <a:xfrm>
                  <a:off x="-193" y="-192"/>
                  <a:ext cx="3523" cy="25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39191" bIns="0">
                  <a:prstTxWarp prst="textNoShape">
                    <a:avLst/>
                  </a:prstTxWarp>
                  <a:spAutoFit/>
                </a:bodyPr>
                <a:lstStyle/>
                <a:p>
                  <a:pPr marL="38100" algn="ctr">
                    <a:tabLst>
                      <a:tab pos="38100" algn="l"/>
                      <a:tab pos="495300" algn="l"/>
                      <a:tab pos="952500" algn="l"/>
                      <a:tab pos="1409700" algn="l"/>
                      <a:tab pos="1866900" algn="l"/>
                      <a:tab pos="2324100" algn="l"/>
                      <a:tab pos="2781300" algn="l"/>
                      <a:tab pos="3238500" algn="l"/>
                      <a:tab pos="3695700" algn="l"/>
                      <a:tab pos="4152900" algn="l"/>
                      <a:tab pos="4610100" algn="l"/>
                      <a:tab pos="5067300" algn="l"/>
                      <a:tab pos="5524500" algn="l"/>
                      <a:tab pos="5981700" algn="l"/>
                      <a:tab pos="6438900" algn="l"/>
                      <a:tab pos="6896100" algn="l"/>
                      <a:tab pos="7353300" algn="l"/>
                      <a:tab pos="7810500" algn="l"/>
                      <a:tab pos="8267700" algn="l"/>
                      <a:tab pos="8724900" algn="l"/>
                      <a:tab pos="9182100" algn="l"/>
                    </a:tabLst>
                    <a:defRPr/>
                  </a:pPr>
                  <a:r>
                    <a:rPr lang="en-US" sz="2600" dirty="0">
                      <a:solidFill>
                        <a:srgbClr val="808080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" charset="0"/>
                      <a:ea typeface="Arial" charset="0"/>
                      <a:cs typeface="Arial" charset="0"/>
                      <a:sym typeface="Arial" charset="0"/>
                    </a:rPr>
                    <a:t>GFDL-Driven </a:t>
                  </a:r>
                  <a:r>
                    <a:rPr lang="en-US" sz="2600" dirty="0" smtClean="0">
                      <a:solidFill>
                        <a:srgbClr val="808080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" charset="0"/>
                      <a:ea typeface="Arial" charset="0"/>
                      <a:cs typeface="Arial" charset="0"/>
                      <a:sym typeface="Arial" charset="0"/>
                    </a:rPr>
                    <a:t>Runs: </a:t>
                  </a:r>
                  <a:r>
                    <a:rPr lang="en-US" sz="2600" dirty="0" smtClean="0">
                      <a:solidFill>
                        <a:srgbClr val="808080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" charset="0"/>
                      <a:ea typeface="Arial" charset="0"/>
                      <a:cs typeface="Arial" charset="0"/>
                      <a:sym typeface="Arial" charset="0"/>
                    </a:rPr>
                    <a:t>2-m Temperature</a:t>
                  </a:r>
                  <a:endParaRPr lang="en-US" sz="2600" dirty="0">
                    <a:solidFill>
                      <a:srgbClr val="80808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Arial" charset="0"/>
                    <a:ea typeface="Arial" charset="0"/>
                    <a:cs typeface="Arial" charset="0"/>
                    <a:sym typeface="Arial" charset="0"/>
                  </a:endParaRPr>
                </a:p>
              </p:txBody>
            </p:sp>
          </p:grpSp>
        </p:grpSp>
      </p:grpSp>
      <p:pic>
        <p:nvPicPr>
          <p:cNvPr id="4" name="Picture 3" descr="ecpc2_gfdl_20c3m_2mt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09800"/>
            <a:ext cx="4169160" cy="3048000"/>
          </a:xfrm>
          <a:prstGeom prst="rect">
            <a:avLst/>
          </a:prstGeom>
        </p:spPr>
      </p:pic>
      <p:pic>
        <p:nvPicPr>
          <p:cNvPr id="6" name="Picture 5" descr="ecpc2_gfdl_sresa2_2mt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6000"/>
            <a:ext cx="4343400" cy="2971800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 bwMode="auto">
          <a:xfrm>
            <a:off x="4038600" y="3733800"/>
            <a:ext cx="978408" cy="484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-11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5562600"/>
            <a:ext cx="754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accent2"/>
                </a:solidFill>
                <a:latin typeface="Arial" charset="0"/>
              </a:rPr>
              <a:t>Latitudinal differences in </a:t>
            </a:r>
            <a:r>
              <a:rPr lang="en-US" sz="2000" i="1" dirty="0" smtClean="0">
                <a:solidFill>
                  <a:schemeClr val="accent2"/>
                </a:solidFill>
                <a:latin typeface="Arial" charset="0"/>
              </a:rPr>
              <a:t>the temperature </a:t>
            </a:r>
            <a:r>
              <a:rPr lang="en-US" sz="2000" i="1" dirty="0">
                <a:solidFill>
                  <a:schemeClr val="accent2"/>
                </a:solidFill>
                <a:latin typeface="Arial" charset="0"/>
              </a:rPr>
              <a:t>values can been </a:t>
            </a:r>
            <a:r>
              <a:rPr lang="en-US" sz="2000" i="1" dirty="0" smtClean="0">
                <a:solidFill>
                  <a:schemeClr val="accent2"/>
                </a:solidFill>
                <a:latin typeface="Arial" charset="0"/>
              </a:rPr>
              <a:t>seen, with higher </a:t>
            </a:r>
            <a:r>
              <a:rPr lang="en-US" sz="2000" i="1" dirty="0">
                <a:solidFill>
                  <a:schemeClr val="accent2"/>
                </a:solidFill>
                <a:latin typeface="Arial" charset="0"/>
              </a:rPr>
              <a:t>values moving up north in the future climate.</a:t>
            </a:r>
          </a:p>
        </p:txBody>
      </p:sp>
    </p:spTree>
    <p:extLst>
      <p:ext uri="{BB962C8B-B14F-4D97-AF65-F5344CB8AC3E}">
        <p14:creationId xmlns:p14="http://schemas.microsoft.com/office/powerpoint/2010/main" val="41240262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3724297" y="914400"/>
            <a:ext cx="2152678" cy="400050"/>
            <a:chOff x="1077" y="-240"/>
            <a:chExt cx="1356" cy="252"/>
          </a:xfrm>
        </p:grpSpPr>
        <p:grpSp>
          <p:nvGrpSpPr>
            <p:cNvPr id="43015" name="Group 3"/>
            <p:cNvGrpSpPr>
              <a:grpSpLocks/>
            </p:cNvGrpSpPr>
            <p:nvPr/>
          </p:nvGrpSpPr>
          <p:grpSpPr bwMode="auto">
            <a:xfrm>
              <a:off x="1077" y="-240"/>
              <a:ext cx="1356" cy="252"/>
              <a:chOff x="1077" y="-240"/>
              <a:chExt cx="1356" cy="252"/>
            </a:xfrm>
          </p:grpSpPr>
          <p:grpSp>
            <p:nvGrpSpPr>
              <p:cNvPr id="43016" name="Group 4"/>
              <p:cNvGrpSpPr>
                <a:grpSpLocks/>
              </p:cNvGrpSpPr>
              <p:nvPr/>
            </p:nvGrpSpPr>
            <p:grpSpPr bwMode="auto">
              <a:xfrm>
                <a:off x="1077" y="-240"/>
                <a:ext cx="1356" cy="252"/>
                <a:chOff x="1077" y="-240"/>
                <a:chExt cx="1356" cy="252"/>
              </a:xfrm>
            </p:grpSpPr>
            <p:sp>
              <p:nvSpPr>
                <p:cNvPr id="17413" name="Rectangle 5"/>
                <p:cNvSpPr>
                  <a:spLocks/>
                </p:cNvSpPr>
                <p:nvPr/>
              </p:nvSpPr>
              <p:spPr bwMode="auto">
                <a:xfrm>
                  <a:off x="1077" y="-240"/>
                  <a:ext cx="1356" cy="25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39191" bIns="0">
                  <a:prstTxWarp prst="textNoShape">
                    <a:avLst/>
                  </a:prstTxWarp>
                  <a:spAutoFit/>
                </a:bodyPr>
                <a:lstStyle/>
                <a:p>
                  <a:pPr marL="38100" algn="ctr">
                    <a:tabLst>
                      <a:tab pos="38100" algn="l"/>
                      <a:tab pos="495300" algn="l"/>
                      <a:tab pos="952500" algn="l"/>
                      <a:tab pos="1409700" algn="l"/>
                      <a:tab pos="1866900" algn="l"/>
                      <a:tab pos="2324100" algn="l"/>
                      <a:tab pos="2781300" algn="l"/>
                      <a:tab pos="3238500" algn="l"/>
                      <a:tab pos="3695700" algn="l"/>
                      <a:tab pos="4152900" algn="l"/>
                      <a:tab pos="4610100" algn="l"/>
                      <a:tab pos="5067300" algn="l"/>
                      <a:tab pos="5524500" algn="l"/>
                      <a:tab pos="5981700" algn="l"/>
                      <a:tab pos="6438900" algn="l"/>
                      <a:tab pos="6896100" algn="l"/>
                      <a:tab pos="7353300" algn="l"/>
                      <a:tab pos="7810500" algn="l"/>
                      <a:tab pos="8267700" algn="l"/>
                      <a:tab pos="8724900" algn="l"/>
                      <a:tab pos="9182100" algn="l"/>
                    </a:tabLst>
                    <a:defRPr/>
                  </a:pPr>
                  <a:r>
                    <a:rPr lang="en-US" sz="2600" dirty="0" smtClean="0">
                      <a:solidFill>
                        <a:srgbClr val="808080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" charset="0"/>
                      <a:ea typeface="Arial" charset="0"/>
                      <a:cs typeface="Arial" charset="0"/>
                      <a:sym typeface="Arial" charset="0"/>
                    </a:rPr>
                    <a:t>  Dec-Jan-Feb</a:t>
                  </a:r>
                  <a:endParaRPr lang="en-US" sz="2600" dirty="0">
                    <a:solidFill>
                      <a:srgbClr val="80808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Arial" charset="0"/>
                    <a:ea typeface="Arial" charset="0"/>
                    <a:cs typeface="Arial" charset="0"/>
                    <a:sym typeface="Arial" charset="0"/>
                  </a:endParaRPr>
                </a:p>
              </p:txBody>
            </p:sp>
          </p:grpSp>
        </p:grpSp>
      </p:grpSp>
      <p:pic>
        <p:nvPicPr>
          <p:cNvPr id="8" name="Picture 7" descr="temp.GFDL.p-ecp2.delta.DJ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5400"/>
            <a:ext cx="3962400" cy="2895600"/>
          </a:xfrm>
          <a:prstGeom prst="rect">
            <a:avLst/>
          </a:prstGeom>
        </p:spPr>
      </p:pic>
      <p:pic>
        <p:nvPicPr>
          <p:cNvPr id="6" name="Picture 5" descr="prec.GFDL.p-ecp2.delta.DJF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86200"/>
            <a:ext cx="3962400" cy="2590800"/>
          </a:xfrm>
          <a:prstGeom prst="rect">
            <a:avLst/>
          </a:prstGeom>
        </p:spPr>
      </p:pic>
      <p:pic>
        <p:nvPicPr>
          <p:cNvPr id="9" name="Picture 8" descr="temp.ECP2.gfdl.delta.DJF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371600"/>
            <a:ext cx="3962400" cy="2895600"/>
          </a:xfrm>
          <a:prstGeom prst="rect">
            <a:avLst/>
          </a:prstGeom>
        </p:spPr>
      </p:pic>
      <p:pic>
        <p:nvPicPr>
          <p:cNvPr id="7" name="Picture 6" descr="prec.ECP2.gfdl.delta.DJF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962400"/>
            <a:ext cx="3962400" cy="2514600"/>
          </a:xfrm>
          <a:prstGeom prst="rect">
            <a:avLst/>
          </a:prstGeom>
        </p:spPr>
      </p:pic>
      <p:sp>
        <p:nvSpPr>
          <p:cNvPr id="16" name="Down Arrow 15"/>
          <p:cNvSpPr/>
          <p:nvPr/>
        </p:nvSpPr>
        <p:spPr bwMode="auto">
          <a:xfrm rot="16200000">
            <a:off x="4520184" y="4776216"/>
            <a:ext cx="484632" cy="6858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12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 rot="16200000">
            <a:off x="4520184" y="2642616"/>
            <a:ext cx="484632" cy="6858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1689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3708419" y="914400"/>
            <a:ext cx="2170141" cy="400050"/>
            <a:chOff x="1067" y="-240"/>
            <a:chExt cx="1367" cy="252"/>
          </a:xfrm>
        </p:grpSpPr>
        <p:grpSp>
          <p:nvGrpSpPr>
            <p:cNvPr id="43015" name="Group 3"/>
            <p:cNvGrpSpPr>
              <a:grpSpLocks/>
            </p:cNvGrpSpPr>
            <p:nvPr/>
          </p:nvGrpSpPr>
          <p:grpSpPr bwMode="auto">
            <a:xfrm>
              <a:off x="1067" y="-240"/>
              <a:ext cx="1367" cy="252"/>
              <a:chOff x="1067" y="-240"/>
              <a:chExt cx="1367" cy="252"/>
            </a:xfrm>
          </p:grpSpPr>
          <p:grpSp>
            <p:nvGrpSpPr>
              <p:cNvPr id="43016" name="Group 4"/>
              <p:cNvGrpSpPr>
                <a:grpSpLocks/>
              </p:cNvGrpSpPr>
              <p:nvPr/>
            </p:nvGrpSpPr>
            <p:grpSpPr bwMode="auto">
              <a:xfrm>
                <a:off x="1067" y="-240"/>
                <a:ext cx="1367" cy="252"/>
                <a:chOff x="1067" y="-240"/>
                <a:chExt cx="1367" cy="252"/>
              </a:xfrm>
            </p:grpSpPr>
            <p:sp>
              <p:nvSpPr>
                <p:cNvPr id="17413" name="Rectangle 5"/>
                <p:cNvSpPr>
                  <a:spLocks/>
                </p:cNvSpPr>
                <p:nvPr/>
              </p:nvSpPr>
              <p:spPr bwMode="auto">
                <a:xfrm>
                  <a:off x="1067" y="-240"/>
                  <a:ext cx="1367" cy="25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39191" bIns="0">
                  <a:prstTxWarp prst="textNoShape">
                    <a:avLst/>
                  </a:prstTxWarp>
                  <a:spAutoFit/>
                </a:bodyPr>
                <a:lstStyle/>
                <a:p>
                  <a:pPr marL="38100" algn="ctr">
                    <a:tabLst>
                      <a:tab pos="38100" algn="l"/>
                      <a:tab pos="495300" algn="l"/>
                      <a:tab pos="952500" algn="l"/>
                      <a:tab pos="1409700" algn="l"/>
                      <a:tab pos="1866900" algn="l"/>
                      <a:tab pos="2324100" algn="l"/>
                      <a:tab pos="2781300" algn="l"/>
                      <a:tab pos="3238500" algn="l"/>
                      <a:tab pos="3695700" algn="l"/>
                      <a:tab pos="4152900" algn="l"/>
                      <a:tab pos="4610100" algn="l"/>
                      <a:tab pos="5067300" algn="l"/>
                      <a:tab pos="5524500" algn="l"/>
                      <a:tab pos="5981700" algn="l"/>
                      <a:tab pos="6438900" algn="l"/>
                      <a:tab pos="6896100" algn="l"/>
                      <a:tab pos="7353300" algn="l"/>
                      <a:tab pos="7810500" algn="l"/>
                      <a:tab pos="8267700" algn="l"/>
                      <a:tab pos="8724900" algn="l"/>
                      <a:tab pos="9182100" algn="l"/>
                    </a:tabLst>
                    <a:defRPr/>
                  </a:pPr>
                  <a:r>
                    <a:rPr lang="en-US" sz="2600" dirty="0" smtClean="0">
                      <a:solidFill>
                        <a:srgbClr val="808080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" charset="0"/>
                      <a:ea typeface="Arial" charset="0"/>
                      <a:cs typeface="Arial" charset="0"/>
                      <a:sym typeface="Arial" charset="0"/>
                    </a:rPr>
                    <a:t>  Mar-Apr-May</a:t>
                  </a:r>
                  <a:endParaRPr lang="en-US" sz="2600" dirty="0">
                    <a:solidFill>
                      <a:srgbClr val="80808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Arial" charset="0"/>
                    <a:ea typeface="Arial" charset="0"/>
                    <a:cs typeface="Arial" charset="0"/>
                    <a:sym typeface="Arial" charset="0"/>
                  </a:endParaRPr>
                </a:p>
              </p:txBody>
            </p:sp>
          </p:grpSp>
        </p:grpSp>
      </p:grpSp>
      <p:pic>
        <p:nvPicPr>
          <p:cNvPr id="5" name="Picture 4" descr="prec.ECP2.gfdl.delta.M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962400"/>
            <a:ext cx="3962400" cy="2590800"/>
          </a:xfrm>
          <a:prstGeom prst="rect">
            <a:avLst/>
          </a:prstGeom>
        </p:spPr>
      </p:pic>
      <p:pic>
        <p:nvPicPr>
          <p:cNvPr id="4" name="Picture 3" descr="prec.GFDL.p-ecp2.delta.M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038600"/>
            <a:ext cx="4038600" cy="2514600"/>
          </a:xfrm>
          <a:prstGeom prst="rect">
            <a:avLst/>
          </a:prstGeom>
        </p:spPr>
      </p:pic>
      <p:pic>
        <p:nvPicPr>
          <p:cNvPr id="8" name="Picture 7" descr="temp.GFDL.p-ecp2.delta.M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5400"/>
            <a:ext cx="4038600" cy="2895600"/>
          </a:xfrm>
          <a:prstGeom prst="rect">
            <a:avLst/>
          </a:prstGeom>
        </p:spPr>
      </p:pic>
      <p:pic>
        <p:nvPicPr>
          <p:cNvPr id="9" name="Picture 8" descr="temp.ECP2.gfdl.delta.M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295400"/>
            <a:ext cx="3962400" cy="2743200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 bwMode="auto">
          <a:xfrm rot="16200000">
            <a:off x="4520184" y="2642616"/>
            <a:ext cx="484632" cy="6858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12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 rot="16200000">
            <a:off x="4520184" y="4776216"/>
            <a:ext cx="484632" cy="6858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3230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3802084" y="914400"/>
            <a:ext cx="2003452" cy="400050"/>
            <a:chOff x="1126" y="-240"/>
            <a:chExt cx="1262" cy="252"/>
          </a:xfrm>
        </p:grpSpPr>
        <p:grpSp>
          <p:nvGrpSpPr>
            <p:cNvPr id="43015" name="Group 3"/>
            <p:cNvGrpSpPr>
              <a:grpSpLocks/>
            </p:cNvGrpSpPr>
            <p:nvPr/>
          </p:nvGrpSpPr>
          <p:grpSpPr bwMode="auto">
            <a:xfrm>
              <a:off x="1126" y="-240"/>
              <a:ext cx="1262" cy="252"/>
              <a:chOff x="1126" y="-240"/>
              <a:chExt cx="1262" cy="252"/>
            </a:xfrm>
          </p:grpSpPr>
          <p:grpSp>
            <p:nvGrpSpPr>
              <p:cNvPr id="43016" name="Group 4"/>
              <p:cNvGrpSpPr>
                <a:grpSpLocks/>
              </p:cNvGrpSpPr>
              <p:nvPr/>
            </p:nvGrpSpPr>
            <p:grpSpPr bwMode="auto">
              <a:xfrm>
                <a:off x="1126" y="-240"/>
                <a:ext cx="1262" cy="252"/>
                <a:chOff x="1126" y="-240"/>
                <a:chExt cx="1262" cy="252"/>
              </a:xfrm>
            </p:grpSpPr>
            <p:sp>
              <p:nvSpPr>
                <p:cNvPr id="17413" name="Rectangle 5"/>
                <p:cNvSpPr>
                  <a:spLocks/>
                </p:cNvSpPr>
                <p:nvPr/>
              </p:nvSpPr>
              <p:spPr bwMode="auto">
                <a:xfrm>
                  <a:off x="1126" y="-240"/>
                  <a:ext cx="1262" cy="25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39191" bIns="0">
                  <a:prstTxWarp prst="textNoShape">
                    <a:avLst/>
                  </a:prstTxWarp>
                  <a:spAutoFit/>
                </a:bodyPr>
                <a:lstStyle/>
                <a:p>
                  <a:pPr marL="38100" algn="ctr">
                    <a:tabLst>
                      <a:tab pos="38100" algn="l"/>
                      <a:tab pos="495300" algn="l"/>
                      <a:tab pos="952500" algn="l"/>
                      <a:tab pos="1409700" algn="l"/>
                      <a:tab pos="1866900" algn="l"/>
                      <a:tab pos="2324100" algn="l"/>
                      <a:tab pos="2781300" algn="l"/>
                      <a:tab pos="3238500" algn="l"/>
                      <a:tab pos="3695700" algn="l"/>
                      <a:tab pos="4152900" algn="l"/>
                      <a:tab pos="4610100" algn="l"/>
                      <a:tab pos="5067300" algn="l"/>
                      <a:tab pos="5524500" algn="l"/>
                      <a:tab pos="5981700" algn="l"/>
                      <a:tab pos="6438900" algn="l"/>
                      <a:tab pos="6896100" algn="l"/>
                      <a:tab pos="7353300" algn="l"/>
                      <a:tab pos="7810500" algn="l"/>
                      <a:tab pos="8267700" algn="l"/>
                      <a:tab pos="8724900" algn="l"/>
                      <a:tab pos="9182100" algn="l"/>
                    </a:tabLst>
                    <a:defRPr/>
                  </a:pPr>
                  <a:r>
                    <a:rPr lang="en-US" sz="2600" dirty="0" smtClean="0">
                      <a:solidFill>
                        <a:srgbClr val="808080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" charset="0"/>
                      <a:ea typeface="Arial" charset="0"/>
                      <a:cs typeface="Arial" charset="0"/>
                      <a:sym typeface="Arial" charset="0"/>
                    </a:rPr>
                    <a:t>  Jun-Jul-Aug</a:t>
                  </a:r>
                  <a:endParaRPr lang="en-US" sz="2600" dirty="0">
                    <a:solidFill>
                      <a:srgbClr val="80808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Arial" charset="0"/>
                    <a:ea typeface="Arial" charset="0"/>
                    <a:cs typeface="Arial" charset="0"/>
                    <a:sym typeface="Arial" charset="0"/>
                  </a:endParaRPr>
                </a:p>
              </p:txBody>
            </p:sp>
          </p:grpSp>
        </p:grpSp>
      </p:grpSp>
      <p:pic>
        <p:nvPicPr>
          <p:cNvPr id="2" name="Picture 1" descr="temp.GFDL.p-ecp2.delta.JJ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4038600" cy="2971800"/>
          </a:xfrm>
          <a:prstGeom prst="rect">
            <a:avLst/>
          </a:prstGeom>
        </p:spPr>
      </p:pic>
      <p:pic>
        <p:nvPicPr>
          <p:cNvPr id="3" name="Picture 2" descr="temp.ECP2.gfdl.delta.JJ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447800"/>
            <a:ext cx="3962400" cy="2971800"/>
          </a:xfrm>
          <a:prstGeom prst="rect">
            <a:avLst/>
          </a:prstGeom>
        </p:spPr>
      </p:pic>
      <p:pic>
        <p:nvPicPr>
          <p:cNvPr id="6" name="Picture 5" descr="prec.GFDL.p-ecp2.delta.JJ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114800"/>
            <a:ext cx="4038600" cy="2362200"/>
          </a:xfrm>
          <a:prstGeom prst="rect">
            <a:avLst/>
          </a:prstGeom>
        </p:spPr>
      </p:pic>
      <p:pic>
        <p:nvPicPr>
          <p:cNvPr id="10" name="Picture 9" descr="prec.ECP2.gfdl.delta.JJ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114800"/>
            <a:ext cx="3962400" cy="2362200"/>
          </a:xfrm>
          <a:prstGeom prst="rect">
            <a:avLst/>
          </a:prstGeom>
        </p:spPr>
      </p:pic>
      <p:sp>
        <p:nvSpPr>
          <p:cNvPr id="16" name="Down Arrow 15"/>
          <p:cNvSpPr/>
          <p:nvPr/>
        </p:nvSpPr>
        <p:spPr bwMode="auto">
          <a:xfrm rot="16200000">
            <a:off x="4520184" y="4776216"/>
            <a:ext cx="484632" cy="6858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12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 rot="16200000">
            <a:off x="4520184" y="2642616"/>
            <a:ext cx="484632" cy="6858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193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3721122" y="914400"/>
            <a:ext cx="2168553" cy="400050"/>
            <a:chOff x="1075" y="-240"/>
            <a:chExt cx="1366" cy="252"/>
          </a:xfrm>
        </p:grpSpPr>
        <p:grpSp>
          <p:nvGrpSpPr>
            <p:cNvPr id="43015" name="Group 3"/>
            <p:cNvGrpSpPr>
              <a:grpSpLocks/>
            </p:cNvGrpSpPr>
            <p:nvPr/>
          </p:nvGrpSpPr>
          <p:grpSpPr bwMode="auto">
            <a:xfrm>
              <a:off x="1075" y="-240"/>
              <a:ext cx="1366" cy="252"/>
              <a:chOff x="1075" y="-240"/>
              <a:chExt cx="1366" cy="252"/>
            </a:xfrm>
          </p:grpSpPr>
          <p:grpSp>
            <p:nvGrpSpPr>
              <p:cNvPr id="43016" name="Group 4"/>
              <p:cNvGrpSpPr>
                <a:grpSpLocks/>
              </p:cNvGrpSpPr>
              <p:nvPr/>
            </p:nvGrpSpPr>
            <p:grpSpPr bwMode="auto">
              <a:xfrm>
                <a:off x="1075" y="-240"/>
                <a:ext cx="1366" cy="252"/>
                <a:chOff x="1075" y="-240"/>
                <a:chExt cx="1366" cy="252"/>
              </a:xfrm>
            </p:grpSpPr>
            <p:sp>
              <p:nvSpPr>
                <p:cNvPr id="17413" name="Rectangle 5"/>
                <p:cNvSpPr>
                  <a:spLocks/>
                </p:cNvSpPr>
                <p:nvPr/>
              </p:nvSpPr>
              <p:spPr bwMode="auto">
                <a:xfrm>
                  <a:off x="1075" y="-240"/>
                  <a:ext cx="1366" cy="25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39191" bIns="0">
                  <a:prstTxWarp prst="textNoShape">
                    <a:avLst/>
                  </a:prstTxWarp>
                  <a:spAutoFit/>
                </a:bodyPr>
                <a:lstStyle/>
                <a:p>
                  <a:pPr marL="38100" algn="ctr">
                    <a:tabLst>
                      <a:tab pos="38100" algn="l"/>
                      <a:tab pos="495300" algn="l"/>
                      <a:tab pos="952500" algn="l"/>
                      <a:tab pos="1409700" algn="l"/>
                      <a:tab pos="1866900" algn="l"/>
                      <a:tab pos="2324100" algn="l"/>
                      <a:tab pos="2781300" algn="l"/>
                      <a:tab pos="3238500" algn="l"/>
                      <a:tab pos="3695700" algn="l"/>
                      <a:tab pos="4152900" algn="l"/>
                      <a:tab pos="4610100" algn="l"/>
                      <a:tab pos="5067300" algn="l"/>
                      <a:tab pos="5524500" algn="l"/>
                      <a:tab pos="5981700" algn="l"/>
                      <a:tab pos="6438900" algn="l"/>
                      <a:tab pos="6896100" algn="l"/>
                      <a:tab pos="7353300" algn="l"/>
                      <a:tab pos="7810500" algn="l"/>
                      <a:tab pos="8267700" algn="l"/>
                      <a:tab pos="8724900" algn="l"/>
                      <a:tab pos="9182100" algn="l"/>
                    </a:tabLst>
                    <a:defRPr/>
                  </a:pPr>
                  <a:r>
                    <a:rPr lang="en-US" sz="2600" dirty="0" smtClean="0">
                      <a:solidFill>
                        <a:srgbClr val="808080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" charset="0"/>
                      <a:ea typeface="Arial" charset="0"/>
                      <a:cs typeface="Arial" charset="0"/>
                      <a:sym typeface="Arial" charset="0"/>
                    </a:rPr>
                    <a:t>  Sep-Oct-Nov</a:t>
                  </a:r>
                  <a:endParaRPr lang="en-US" sz="2600" dirty="0">
                    <a:solidFill>
                      <a:srgbClr val="80808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Arial" charset="0"/>
                    <a:ea typeface="Arial" charset="0"/>
                    <a:cs typeface="Arial" charset="0"/>
                    <a:sym typeface="Arial" charset="0"/>
                  </a:endParaRPr>
                </a:p>
              </p:txBody>
            </p:sp>
          </p:grpSp>
        </p:grpSp>
      </p:grpSp>
      <p:pic>
        <p:nvPicPr>
          <p:cNvPr id="12" name="Picture 11" descr="temp.ECP2.gfdl.delta.S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447800"/>
            <a:ext cx="3962400" cy="2743200"/>
          </a:xfrm>
          <a:prstGeom prst="rect">
            <a:avLst/>
          </a:prstGeom>
        </p:spPr>
      </p:pic>
      <p:pic>
        <p:nvPicPr>
          <p:cNvPr id="13" name="Picture 12" descr="temp.GFDL.p-ecp2.delta.S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3962400" cy="2819400"/>
          </a:xfrm>
          <a:prstGeom prst="rect">
            <a:avLst/>
          </a:prstGeom>
        </p:spPr>
      </p:pic>
      <p:pic>
        <p:nvPicPr>
          <p:cNvPr id="14" name="Picture 13" descr="prec.ECP2.gfdl.delta.S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962400"/>
            <a:ext cx="3962400" cy="2514600"/>
          </a:xfrm>
          <a:prstGeom prst="rect">
            <a:avLst/>
          </a:prstGeom>
        </p:spPr>
      </p:pic>
      <p:pic>
        <p:nvPicPr>
          <p:cNvPr id="15" name="Picture 14" descr="prec.GFDL.p-ecp2.delta.S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962400"/>
            <a:ext cx="3962400" cy="2514600"/>
          </a:xfrm>
          <a:prstGeom prst="rect">
            <a:avLst/>
          </a:prstGeom>
        </p:spPr>
      </p:pic>
      <p:sp>
        <p:nvSpPr>
          <p:cNvPr id="16" name="Down Arrow 15"/>
          <p:cNvSpPr/>
          <p:nvPr/>
        </p:nvSpPr>
        <p:spPr bwMode="auto">
          <a:xfrm rot="16200000">
            <a:off x="4520184" y="4776216"/>
            <a:ext cx="484632" cy="6858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12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 rot="16200000">
            <a:off x="4520184" y="2642616"/>
            <a:ext cx="484632" cy="6858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6590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5"/>
          <p:cNvSpPr txBox="1">
            <a:spLocks noChangeArrowheads="1"/>
          </p:cNvSpPr>
          <p:nvPr/>
        </p:nvSpPr>
        <p:spPr bwMode="auto">
          <a:xfrm>
            <a:off x="457200" y="304800"/>
            <a:ext cx="8534400" cy="574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endParaRPr lang="en-US" sz="2000" dirty="0">
              <a:solidFill>
                <a:schemeClr val="tx1"/>
              </a:solidFill>
              <a:latin typeface="Arial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Arial" charset="0"/>
            </a:endParaRPr>
          </a:p>
          <a:p>
            <a:pPr algn="ctr">
              <a:spcAft>
                <a:spcPts val="600"/>
              </a:spcAft>
            </a:pPr>
            <a:endParaRPr lang="en-US" dirty="0" smtClean="0">
              <a:solidFill>
                <a:schemeClr val="tx1"/>
              </a:solidFill>
              <a:latin typeface="Arial" charset="0"/>
            </a:endParaRPr>
          </a:p>
          <a:p>
            <a:pPr algn="ctr"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Concluding Remarks</a:t>
            </a:r>
            <a:endParaRPr lang="en-US" sz="1900" dirty="0" smtClean="0">
              <a:solidFill>
                <a:schemeClr val="tx1"/>
              </a:solidFill>
              <a:latin typeface="Arial" charset="0"/>
            </a:endParaRPr>
          </a:p>
          <a:p>
            <a:endParaRPr lang="en-US" sz="1900" dirty="0" smtClean="0">
              <a:solidFill>
                <a:schemeClr val="tx1"/>
              </a:solidFill>
              <a:latin typeface="Arial" charset="0"/>
            </a:endParaRPr>
          </a:p>
          <a:p>
            <a:pPr>
              <a:buFont typeface="Wingdings" charset="2"/>
              <a:buChar char="Ø"/>
            </a:pPr>
            <a:r>
              <a:rPr lang="en-US" sz="1900" dirty="0" smtClean="0">
                <a:solidFill>
                  <a:schemeClr val="tx1"/>
                </a:solidFill>
                <a:latin typeface="Arial" charset="0"/>
              </a:rPr>
              <a:t>NARCCAP </a:t>
            </a:r>
            <a:r>
              <a:rPr lang="en-US" sz="1900" dirty="0">
                <a:solidFill>
                  <a:schemeClr val="tx1"/>
                </a:solidFill>
                <a:latin typeface="Arial" charset="0"/>
              </a:rPr>
              <a:t>has provided a good insight on model </a:t>
            </a:r>
            <a:r>
              <a:rPr lang="en-US" sz="1900" dirty="0" smtClean="0">
                <a:solidFill>
                  <a:schemeClr val="tx1"/>
                </a:solidFill>
                <a:latin typeface="Arial" charset="0"/>
              </a:rPr>
              <a:t>uncertainty, and </a:t>
            </a:r>
            <a:r>
              <a:rPr lang="en-US" sz="1900" dirty="0">
                <a:solidFill>
                  <a:schemeClr val="tx1"/>
                </a:solidFill>
                <a:latin typeface="Arial" charset="0"/>
              </a:rPr>
              <a:t>has shown advances in dynamical downscaling strategies (</a:t>
            </a:r>
            <a:r>
              <a:rPr lang="en-US" sz="1900" i="1" dirty="0">
                <a:solidFill>
                  <a:schemeClr val="tx1"/>
                </a:solidFill>
                <a:latin typeface="Arial" charset="0"/>
              </a:rPr>
              <a:t>e.g.,</a:t>
            </a:r>
            <a:r>
              <a:rPr lang="en-US" sz="1900" dirty="0">
                <a:solidFill>
                  <a:schemeClr val="tx1"/>
                </a:solidFill>
                <a:latin typeface="Arial" charset="0"/>
              </a:rPr>
              <a:t> spectral nudging techniques).</a:t>
            </a:r>
          </a:p>
          <a:p>
            <a:r>
              <a:rPr lang="en-US" sz="1900" dirty="0">
                <a:solidFill>
                  <a:schemeClr val="tx1"/>
                </a:solidFill>
                <a:latin typeface="Arial" charset="0"/>
              </a:rPr>
              <a:t> </a:t>
            </a:r>
          </a:p>
          <a:p>
            <a:pPr>
              <a:buFont typeface="Wingdings" charset="2"/>
              <a:buChar char="Ø"/>
            </a:pPr>
            <a:r>
              <a:rPr lang="en-US" sz="1900" dirty="0">
                <a:solidFill>
                  <a:schemeClr val="tx1"/>
                </a:solidFill>
                <a:latin typeface="Arial" charset="0"/>
              </a:rPr>
              <a:t>Significant </a:t>
            </a:r>
            <a:r>
              <a:rPr lang="en-US" sz="1900" dirty="0" smtClean="0">
                <a:solidFill>
                  <a:schemeClr val="tx1"/>
                </a:solidFill>
                <a:latin typeface="Arial" charset="0"/>
              </a:rPr>
              <a:t>improvement </a:t>
            </a:r>
            <a:r>
              <a:rPr lang="en-US" sz="1900" dirty="0">
                <a:solidFill>
                  <a:schemeClr val="tx1"/>
                </a:solidFill>
                <a:latin typeface="Arial" charset="0"/>
              </a:rPr>
              <a:t>in dynamical downscaling </a:t>
            </a:r>
            <a:r>
              <a:rPr lang="en-US" sz="1900" dirty="0" smtClean="0">
                <a:solidFill>
                  <a:schemeClr val="tx1"/>
                </a:solidFill>
                <a:latin typeface="Arial" charset="0"/>
              </a:rPr>
              <a:t>also involves </a:t>
            </a:r>
            <a:r>
              <a:rPr lang="en-US" sz="1900" dirty="0">
                <a:solidFill>
                  <a:schemeClr val="tx1"/>
                </a:solidFill>
                <a:latin typeface="Arial" charset="0"/>
              </a:rPr>
              <a:t>better </a:t>
            </a:r>
            <a:r>
              <a:rPr lang="en-US" sz="1900" dirty="0" smtClean="0">
                <a:solidFill>
                  <a:schemeClr val="tx1"/>
                </a:solidFill>
                <a:latin typeface="Arial" charset="0"/>
              </a:rPr>
              <a:t>model coupling strategies</a:t>
            </a:r>
            <a:r>
              <a:rPr lang="en-US" sz="19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900" dirty="0" smtClean="0">
                <a:solidFill>
                  <a:schemeClr val="tx1"/>
                </a:solidFill>
                <a:latin typeface="Arial" charset="0"/>
              </a:rPr>
              <a:t>(</a:t>
            </a:r>
            <a:r>
              <a:rPr lang="en-US" sz="1900" i="1" dirty="0" smtClean="0">
                <a:solidFill>
                  <a:schemeClr val="tx1"/>
                </a:solidFill>
                <a:latin typeface="Arial" charset="0"/>
              </a:rPr>
              <a:t>e.g</a:t>
            </a:r>
            <a:r>
              <a:rPr lang="en-US" sz="1900" i="1" dirty="0">
                <a:solidFill>
                  <a:schemeClr val="tx1"/>
                </a:solidFill>
                <a:latin typeface="Arial" charset="0"/>
              </a:rPr>
              <a:t>.</a:t>
            </a:r>
            <a:r>
              <a:rPr lang="en-US" sz="1900" dirty="0">
                <a:solidFill>
                  <a:schemeClr val="tx1"/>
                </a:solidFill>
                <a:latin typeface="Arial" charset="0"/>
              </a:rPr>
              <a:t>, atmosphere-land-surface </a:t>
            </a:r>
            <a:r>
              <a:rPr lang="en-US" sz="1900" dirty="0" smtClean="0">
                <a:solidFill>
                  <a:schemeClr val="tx1"/>
                </a:solidFill>
                <a:latin typeface="Arial" charset="0"/>
              </a:rPr>
              <a:t>interactions).   </a:t>
            </a:r>
            <a:endParaRPr lang="en-US" sz="1900" dirty="0">
              <a:solidFill>
                <a:schemeClr val="tx1"/>
              </a:solidFill>
              <a:latin typeface="Arial" charset="0"/>
            </a:endParaRPr>
          </a:p>
          <a:p>
            <a:endParaRPr lang="en-US" sz="1900" dirty="0">
              <a:solidFill>
                <a:schemeClr val="tx1"/>
              </a:solidFill>
              <a:latin typeface="Arial" charset="0"/>
            </a:endParaRPr>
          </a:p>
          <a:p>
            <a:pPr>
              <a:buFont typeface="Wingdings" charset="2"/>
              <a:buChar char="Ø"/>
            </a:pPr>
            <a:r>
              <a:rPr lang="en-US" sz="1900" dirty="0" smtClean="0">
                <a:solidFill>
                  <a:schemeClr val="tx1"/>
                </a:solidFill>
                <a:latin typeface="Arial" charset="0"/>
              </a:rPr>
              <a:t>Regarding model coupling strategies, the </a:t>
            </a:r>
            <a:r>
              <a:rPr lang="en-US" sz="1900" dirty="0">
                <a:solidFill>
                  <a:schemeClr val="tx1"/>
                </a:solidFill>
                <a:latin typeface="Arial" charset="0"/>
              </a:rPr>
              <a:t>role of atmosphere-ocean-land coupling in </a:t>
            </a:r>
            <a:r>
              <a:rPr lang="en-US" sz="1900" dirty="0" smtClean="0">
                <a:solidFill>
                  <a:schemeClr val="tx1"/>
                </a:solidFill>
                <a:latin typeface="Arial" charset="0"/>
              </a:rPr>
              <a:t>dynamical </a:t>
            </a:r>
            <a:r>
              <a:rPr lang="en-US" sz="1900" dirty="0">
                <a:solidFill>
                  <a:schemeClr val="tx1"/>
                </a:solidFill>
                <a:latin typeface="Arial" charset="0"/>
              </a:rPr>
              <a:t>downscaling of climate </a:t>
            </a:r>
            <a:r>
              <a:rPr lang="en-US" sz="1900" dirty="0" smtClean="0">
                <a:solidFill>
                  <a:schemeClr val="tx1"/>
                </a:solidFill>
                <a:latin typeface="Arial" charset="0"/>
              </a:rPr>
              <a:t>projections deserves attention to better address the impact of ocean forcing on coastal and continental areas</a:t>
            </a:r>
          </a:p>
          <a:p>
            <a:pPr>
              <a:buFont typeface="Wingdings" charset="2"/>
              <a:buChar char="Ø"/>
            </a:pPr>
            <a:endParaRPr lang="en-US" sz="2000" dirty="0">
              <a:solidFill>
                <a:schemeClr val="tx1"/>
              </a:solidFill>
              <a:latin typeface="Arial" charset="0"/>
            </a:endParaRPr>
          </a:p>
          <a:p>
            <a:pPr>
              <a:buFont typeface="Wingdings" charset="2"/>
              <a:buChar char="Ø"/>
            </a:pPr>
            <a:endParaRPr lang="en-US" sz="2000" dirty="0">
              <a:solidFill>
                <a:schemeClr val="tx1"/>
              </a:solidFill>
              <a:latin typeface="Arial" charset="0"/>
            </a:endParaRPr>
          </a:p>
          <a:p>
            <a:pPr>
              <a:buFont typeface="Wingdings" charset="2"/>
              <a:buChar char="Ø"/>
            </a:pPr>
            <a:endParaRPr lang="en-US" sz="200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5"/>
          <p:cNvSpPr txBox="1">
            <a:spLocks noChangeArrowheads="1"/>
          </p:cNvSpPr>
          <p:nvPr/>
        </p:nvSpPr>
        <p:spPr bwMode="auto">
          <a:xfrm>
            <a:off x="457200" y="304800"/>
            <a:ext cx="8534400" cy="46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endParaRPr lang="en-US" sz="2000" dirty="0">
              <a:solidFill>
                <a:schemeClr val="tx1"/>
              </a:solidFill>
              <a:latin typeface="Arial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Arial" charset="0"/>
            </a:endParaRPr>
          </a:p>
          <a:p>
            <a:endParaRPr lang="en-US" sz="1900" dirty="0" smtClean="0">
              <a:solidFill>
                <a:schemeClr val="tx1"/>
              </a:solidFill>
              <a:latin typeface="Arial" charset="0"/>
            </a:endParaRPr>
          </a:p>
          <a:p>
            <a:endParaRPr lang="en-US" sz="1900" dirty="0" smtClean="0">
              <a:solidFill>
                <a:schemeClr val="tx1"/>
              </a:solidFill>
              <a:latin typeface="Arial" charset="0"/>
            </a:endParaRPr>
          </a:p>
          <a:p>
            <a:endParaRPr lang="en-US" sz="1900" dirty="0">
              <a:solidFill>
                <a:schemeClr val="tx1"/>
              </a:solidFill>
              <a:latin typeface="Arial" charset="0"/>
            </a:endParaRPr>
          </a:p>
          <a:p>
            <a:endParaRPr lang="en-US" sz="1900" dirty="0" smtClean="0">
              <a:solidFill>
                <a:schemeClr val="tx1"/>
              </a:solidFill>
              <a:latin typeface="Arial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" charset="0"/>
              </a:rPr>
              <a:t>More specifically:</a:t>
            </a:r>
          </a:p>
          <a:p>
            <a:endParaRPr lang="en-US" sz="2000" dirty="0">
              <a:solidFill>
                <a:schemeClr val="tx1"/>
              </a:solidFill>
              <a:latin typeface="Arial" charset="0"/>
            </a:endParaRPr>
          </a:p>
          <a:p>
            <a:pPr>
              <a:buFont typeface="Wingdings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</a:rPr>
              <a:t>ECP2 HadCM3-driven runs will be available in a few months.</a:t>
            </a:r>
          </a:p>
          <a:p>
            <a:endParaRPr lang="en-US" sz="2000" dirty="0" smtClean="0">
              <a:solidFill>
                <a:schemeClr val="tx1"/>
              </a:solidFill>
              <a:latin typeface="Arial" charset="0"/>
            </a:endParaRPr>
          </a:p>
          <a:p>
            <a:pPr>
              <a:buFont typeface="Wingdings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T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</a:rPr>
              <a:t>he existing ECP2 runs will be repeated with an RSM running at UFRJ.  </a:t>
            </a:r>
          </a:p>
          <a:p>
            <a:pPr>
              <a:buFont typeface="Wingdings" charset="2"/>
              <a:buChar char="Ø"/>
            </a:pPr>
            <a:endParaRPr lang="en-US" sz="1900" dirty="0" smtClean="0">
              <a:solidFill>
                <a:schemeClr val="tx1"/>
              </a:solidFill>
              <a:latin typeface="Arial" charset="0"/>
            </a:endParaRPr>
          </a:p>
          <a:p>
            <a:pPr>
              <a:buFont typeface="Wingdings" charset="2"/>
              <a:buChar char="Ø"/>
            </a:pPr>
            <a:endParaRPr lang="en-US" sz="2000" dirty="0">
              <a:solidFill>
                <a:schemeClr val="tx1"/>
              </a:solidFill>
              <a:latin typeface="Arial" charset="0"/>
            </a:endParaRPr>
          </a:p>
          <a:p>
            <a:endParaRPr lang="en-US" sz="2000" dirty="0">
              <a:solidFill>
                <a:schemeClr val="tx1"/>
              </a:solidFill>
              <a:latin typeface="Arial" charset="0"/>
            </a:endParaRPr>
          </a:p>
          <a:p>
            <a:pPr>
              <a:buFont typeface="Wingdings" charset="2"/>
              <a:buChar char="Ø"/>
            </a:pPr>
            <a:endParaRPr lang="en-US" sz="20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30031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0"/>
          <p:cNvGrpSpPr>
            <a:grpSpLocks/>
          </p:cNvGrpSpPr>
          <p:nvPr/>
        </p:nvGrpSpPr>
        <p:grpSpPr bwMode="auto">
          <a:xfrm>
            <a:off x="685800" y="1447800"/>
            <a:ext cx="7848600" cy="4800600"/>
            <a:chOff x="0" y="0"/>
            <a:chExt cx="4359" cy="2773"/>
          </a:xfrm>
        </p:grpSpPr>
        <p:grpSp>
          <p:nvGrpSpPr>
            <p:cNvPr id="22531" name="Group 21"/>
            <p:cNvGrpSpPr>
              <a:grpSpLocks/>
            </p:cNvGrpSpPr>
            <p:nvPr/>
          </p:nvGrpSpPr>
          <p:grpSpPr bwMode="auto">
            <a:xfrm>
              <a:off x="2634" y="765"/>
              <a:ext cx="857" cy="2003"/>
              <a:chOff x="0" y="0"/>
              <a:chExt cx="857" cy="2003"/>
            </a:xfrm>
          </p:grpSpPr>
          <p:sp>
            <p:nvSpPr>
              <p:cNvPr id="22558" name="AutoShape 22"/>
              <p:cNvSpPr>
                <a:spLocks/>
              </p:cNvSpPr>
              <p:nvPr/>
            </p:nvSpPr>
            <p:spPr bwMode="auto">
              <a:xfrm>
                <a:off x="0" y="0"/>
                <a:ext cx="857" cy="2003"/>
              </a:xfrm>
              <a:prstGeom prst="roundRect">
                <a:avLst>
                  <a:gd name="adj" fmla="val 116"/>
                </a:avLst>
              </a:prstGeom>
              <a:gradFill rotWithShape="0">
                <a:gsLst>
                  <a:gs pos="0">
                    <a:srgbClr val="525252"/>
                  </a:gs>
                  <a:gs pos="100000">
                    <a:srgbClr val="B2B2B2"/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559" name="Rectangle 23"/>
              <p:cNvSpPr>
                <a:spLocks/>
              </p:cNvSpPr>
              <p:nvPr/>
            </p:nvSpPr>
            <p:spPr bwMode="auto">
              <a:xfrm>
                <a:off x="0" y="0"/>
                <a:ext cx="856" cy="16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39200" bIns="0">
                <a:prstTxWarp prst="textNoShape">
                  <a:avLst/>
                </a:prstTxWarp>
              </a:bodyPr>
              <a:lstStyle/>
              <a:p>
                <a:pPr marL="38100" algn="ctr">
                  <a:spcBef>
                    <a:spcPts val="450"/>
                  </a:spcBef>
                  <a:tabLst>
                    <a:tab pos="38100" algn="l"/>
                    <a:tab pos="495300" algn="l"/>
                    <a:tab pos="952500" algn="l"/>
                    <a:tab pos="1409700" algn="l"/>
                    <a:tab pos="1866900" algn="l"/>
                    <a:tab pos="2324100" algn="l"/>
                    <a:tab pos="2781300" algn="l"/>
                    <a:tab pos="3238500" algn="l"/>
                    <a:tab pos="3695700" algn="l"/>
                    <a:tab pos="4152900" algn="l"/>
                    <a:tab pos="4610100" algn="l"/>
                    <a:tab pos="5067300" algn="l"/>
                    <a:tab pos="5524500" algn="l"/>
                    <a:tab pos="5981700" algn="l"/>
                    <a:tab pos="6438900" algn="l"/>
                    <a:tab pos="6896100" algn="l"/>
                    <a:tab pos="7353300" algn="l"/>
                    <a:tab pos="7810500" algn="l"/>
                    <a:tab pos="8267700" algn="l"/>
                    <a:tab pos="8724900" algn="l"/>
                    <a:tab pos="9182100" algn="l"/>
                  </a:tabLst>
                </a:pPr>
                <a:endParaRPr lang="en-US" sz="18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endParaRPr>
              </a:p>
              <a:p>
                <a:pPr marL="38100" algn="ctr">
                  <a:spcBef>
                    <a:spcPts val="450"/>
                  </a:spcBef>
                  <a:tabLst>
                    <a:tab pos="38100" algn="l"/>
                    <a:tab pos="495300" algn="l"/>
                    <a:tab pos="952500" algn="l"/>
                    <a:tab pos="1409700" algn="l"/>
                    <a:tab pos="1866900" algn="l"/>
                    <a:tab pos="2324100" algn="l"/>
                    <a:tab pos="2781300" algn="l"/>
                    <a:tab pos="3238500" algn="l"/>
                    <a:tab pos="3695700" algn="l"/>
                    <a:tab pos="4152900" algn="l"/>
                    <a:tab pos="4610100" algn="l"/>
                    <a:tab pos="5067300" algn="l"/>
                    <a:tab pos="5524500" algn="l"/>
                    <a:tab pos="5981700" algn="l"/>
                    <a:tab pos="6438900" algn="l"/>
                    <a:tab pos="6896100" algn="l"/>
                    <a:tab pos="7353300" algn="l"/>
                    <a:tab pos="7810500" algn="l"/>
                    <a:tab pos="8267700" algn="l"/>
                    <a:tab pos="8724900" algn="l"/>
                    <a:tab pos="9182100" algn="l"/>
                  </a:tabLst>
                </a:pPr>
                <a:r>
                  <a:rPr lang="en-GB" sz="2000" dirty="0">
                    <a:solidFill>
                      <a:srgbClr val="000000"/>
                    </a:solidFill>
                    <a:latin typeface="Arial" charset="0"/>
                  </a:rPr>
                  <a:t>Simplified Arakawa-Schubert  cumulus convection scheme (SAS; Hong and Pan 1998)</a:t>
                </a:r>
                <a:r>
                  <a:rPr lang="en-US" sz="2000" dirty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rPr>
                  <a:t> </a:t>
                </a:r>
              </a:p>
              <a:p>
                <a:pPr marL="38100" algn="ctr">
                  <a:spcBef>
                    <a:spcPts val="450"/>
                  </a:spcBef>
                  <a:tabLst>
                    <a:tab pos="38100" algn="l"/>
                    <a:tab pos="495300" algn="l"/>
                    <a:tab pos="952500" algn="l"/>
                    <a:tab pos="1409700" algn="l"/>
                    <a:tab pos="1866900" algn="l"/>
                    <a:tab pos="2324100" algn="l"/>
                    <a:tab pos="2781300" algn="l"/>
                    <a:tab pos="3238500" algn="l"/>
                    <a:tab pos="3695700" algn="l"/>
                    <a:tab pos="4152900" algn="l"/>
                    <a:tab pos="4610100" algn="l"/>
                    <a:tab pos="5067300" algn="l"/>
                    <a:tab pos="5524500" algn="l"/>
                    <a:tab pos="5981700" algn="l"/>
                    <a:tab pos="6438900" algn="l"/>
                    <a:tab pos="6896100" algn="l"/>
                    <a:tab pos="7353300" algn="l"/>
                    <a:tab pos="7810500" algn="l"/>
                    <a:tab pos="8267700" algn="l"/>
                    <a:tab pos="8724900" algn="l"/>
                    <a:tab pos="9182100" algn="l"/>
                  </a:tabLst>
                </a:pPr>
                <a:endParaRPr lang="en-US" sz="18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endParaRPr>
              </a:p>
            </p:txBody>
          </p:sp>
        </p:grpSp>
        <p:grpSp>
          <p:nvGrpSpPr>
            <p:cNvPr id="22532" name="Group 24"/>
            <p:cNvGrpSpPr>
              <a:grpSpLocks/>
            </p:cNvGrpSpPr>
            <p:nvPr/>
          </p:nvGrpSpPr>
          <p:grpSpPr bwMode="auto">
            <a:xfrm>
              <a:off x="3495" y="765"/>
              <a:ext cx="858" cy="2003"/>
              <a:chOff x="0" y="0"/>
              <a:chExt cx="858" cy="2003"/>
            </a:xfrm>
          </p:grpSpPr>
          <p:sp>
            <p:nvSpPr>
              <p:cNvPr id="22556" name="AutoShape 25"/>
              <p:cNvSpPr>
                <a:spLocks/>
              </p:cNvSpPr>
              <p:nvPr/>
            </p:nvSpPr>
            <p:spPr bwMode="auto">
              <a:xfrm>
                <a:off x="0" y="0"/>
                <a:ext cx="858" cy="2003"/>
              </a:xfrm>
              <a:prstGeom prst="roundRect">
                <a:avLst>
                  <a:gd name="adj" fmla="val 116"/>
                </a:avLst>
              </a:prstGeom>
              <a:gradFill rotWithShape="0">
                <a:gsLst>
                  <a:gs pos="0">
                    <a:srgbClr val="525252"/>
                  </a:gs>
                  <a:gs pos="100000">
                    <a:srgbClr val="B2B2B2"/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557" name="Rectangle 26"/>
              <p:cNvSpPr>
                <a:spLocks/>
              </p:cNvSpPr>
              <p:nvPr/>
            </p:nvSpPr>
            <p:spPr bwMode="auto">
              <a:xfrm>
                <a:off x="1" y="0"/>
                <a:ext cx="856" cy="173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39200" bIns="0">
                <a:prstTxWarp prst="textNoShape">
                  <a:avLst/>
                </a:prstTxWarp>
              </a:bodyPr>
              <a:lstStyle/>
              <a:p>
                <a:pPr marL="38100" algn="ctr">
                  <a:spcBef>
                    <a:spcPts val="450"/>
                  </a:spcBef>
                  <a:tabLst>
                    <a:tab pos="38100" algn="l"/>
                    <a:tab pos="495300" algn="l"/>
                    <a:tab pos="952500" algn="l"/>
                    <a:tab pos="1409700" algn="l"/>
                    <a:tab pos="1866900" algn="l"/>
                    <a:tab pos="2324100" algn="l"/>
                    <a:tab pos="2781300" algn="l"/>
                    <a:tab pos="3238500" algn="l"/>
                    <a:tab pos="3695700" algn="l"/>
                    <a:tab pos="4152900" algn="l"/>
                    <a:tab pos="4610100" algn="l"/>
                    <a:tab pos="5067300" algn="l"/>
                    <a:tab pos="5524500" algn="l"/>
                    <a:tab pos="5981700" algn="l"/>
                    <a:tab pos="6438900" algn="l"/>
                    <a:tab pos="6896100" algn="l"/>
                    <a:tab pos="7353300" algn="l"/>
                    <a:tab pos="7810500" algn="l"/>
                    <a:tab pos="8267700" algn="l"/>
                    <a:tab pos="8724900" algn="l"/>
                    <a:tab pos="9182100" algn="l"/>
                  </a:tabLst>
                </a:pPr>
                <a:endParaRPr lang="en-US" sz="18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endParaRPr>
              </a:p>
              <a:p>
                <a:pPr marL="38100" algn="ctr">
                  <a:spcBef>
                    <a:spcPts val="450"/>
                  </a:spcBef>
                  <a:tabLst>
                    <a:tab pos="38100" algn="l"/>
                    <a:tab pos="495300" algn="l"/>
                    <a:tab pos="952500" algn="l"/>
                    <a:tab pos="1409700" algn="l"/>
                    <a:tab pos="1866900" algn="l"/>
                    <a:tab pos="2324100" algn="l"/>
                    <a:tab pos="2781300" algn="l"/>
                    <a:tab pos="3238500" algn="l"/>
                    <a:tab pos="3695700" algn="l"/>
                    <a:tab pos="4152900" algn="l"/>
                    <a:tab pos="4610100" algn="l"/>
                    <a:tab pos="5067300" algn="l"/>
                    <a:tab pos="5524500" algn="l"/>
                    <a:tab pos="5981700" algn="l"/>
                    <a:tab pos="6438900" algn="l"/>
                    <a:tab pos="6896100" algn="l"/>
                    <a:tab pos="7353300" algn="l"/>
                    <a:tab pos="7810500" algn="l"/>
                    <a:tab pos="8267700" algn="l"/>
                    <a:tab pos="8724900" algn="l"/>
                    <a:tab pos="9182100" algn="l"/>
                  </a:tabLst>
                </a:pPr>
                <a:r>
                  <a:rPr lang="en-US" sz="1800" dirty="0" smtClean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rPr>
                  <a:t>Scale</a:t>
                </a:r>
                <a:r>
                  <a:rPr lang="en-US" sz="1800" dirty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rPr>
                  <a:t>-Selective Bias Correction</a:t>
                </a:r>
                <a:r>
                  <a:rPr lang="en-GB" sz="1800" dirty="0">
                    <a:solidFill>
                      <a:schemeClr val="tx1"/>
                    </a:solidFill>
                    <a:latin typeface="Arial" charset="0"/>
                  </a:rPr>
                  <a:t>(SSBC; </a:t>
                </a:r>
                <a:r>
                  <a:rPr lang="en-GB" sz="1800" dirty="0" err="1">
                    <a:solidFill>
                      <a:schemeClr val="tx1"/>
                    </a:solidFill>
                    <a:latin typeface="Arial" charset="0"/>
                  </a:rPr>
                  <a:t>Kanamaru</a:t>
                </a:r>
                <a:r>
                  <a:rPr lang="en-GB" sz="1800" dirty="0">
                    <a:solidFill>
                      <a:schemeClr val="tx1"/>
                    </a:solidFill>
                    <a:latin typeface="Arial" charset="0"/>
                  </a:rPr>
                  <a:t> and </a:t>
                </a:r>
                <a:r>
                  <a:rPr lang="en-GB" sz="1800" dirty="0" err="1">
                    <a:solidFill>
                      <a:schemeClr val="tx1"/>
                    </a:solidFill>
                    <a:latin typeface="Arial" charset="0"/>
                  </a:rPr>
                  <a:t>Kanamitsu</a:t>
                </a:r>
                <a:r>
                  <a:rPr lang="en-GB" sz="1800" dirty="0">
                    <a:solidFill>
                      <a:schemeClr val="tx1"/>
                    </a:solidFill>
                    <a:latin typeface="Arial" charset="0"/>
                  </a:rPr>
                  <a:t> 2007)</a:t>
                </a:r>
                <a:endParaRPr lang="en-US" sz="18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endParaRPr>
              </a:p>
            </p:txBody>
          </p:sp>
        </p:grpSp>
        <p:grpSp>
          <p:nvGrpSpPr>
            <p:cNvPr id="22533" name="Group 27"/>
            <p:cNvGrpSpPr>
              <a:grpSpLocks/>
            </p:cNvGrpSpPr>
            <p:nvPr/>
          </p:nvGrpSpPr>
          <p:grpSpPr bwMode="auto">
            <a:xfrm>
              <a:off x="1725" y="765"/>
              <a:ext cx="905" cy="2003"/>
              <a:chOff x="0" y="0"/>
              <a:chExt cx="905" cy="2003"/>
            </a:xfrm>
          </p:grpSpPr>
          <p:sp>
            <p:nvSpPr>
              <p:cNvPr id="22554" name="AutoShape 28"/>
              <p:cNvSpPr>
                <a:spLocks/>
              </p:cNvSpPr>
              <p:nvPr/>
            </p:nvSpPr>
            <p:spPr bwMode="auto">
              <a:xfrm>
                <a:off x="0" y="0"/>
                <a:ext cx="905" cy="2003"/>
              </a:xfrm>
              <a:prstGeom prst="roundRect">
                <a:avLst>
                  <a:gd name="adj" fmla="val 102"/>
                </a:avLst>
              </a:prstGeom>
              <a:gradFill rotWithShape="0">
                <a:gsLst>
                  <a:gs pos="0">
                    <a:srgbClr val="525252"/>
                  </a:gs>
                  <a:gs pos="100000">
                    <a:srgbClr val="B2B2B2"/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55" name="Rectangle 29"/>
              <p:cNvSpPr>
                <a:spLocks/>
              </p:cNvSpPr>
              <p:nvPr/>
            </p:nvSpPr>
            <p:spPr bwMode="auto">
              <a:xfrm>
                <a:off x="0" y="0"/>
                <a:ext cx="904" cy="147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39200" bIns="0">
                <a:prstTxWarp prst="textNoShape">
                  <a:avLst/>
                </a:prstTxWarp>
              </a:bodyPr>
              <a:lstStyle/>
              <a:p>
                <a:pPr marL="38100" algn="ctr">
                  <a:spcBef>
                    <a:spcPts val="450"/>
                  </a:spcBef>
                  <a:tabLst>
                    <a:tab pos="38100" algn="l"/>
                    <a:tab pos="495300" algn="l"/>
                    <a:tab pos="952500" algn="l"/>
                    <a:tab pos="1409700" algn="l"/>
                    <a:tab pos="1866900" algn="l"/>
                    <a:tab pos="2324100" algn="l"/>
                    <a:tab pos="2781300" algn="l"/>
                    <a:tab pos="3238500" algn="l"/>
                    <a:tab pos="3695700" algn="l"/>
                    <a:tab pos="4152900" algn="l"/>
                    <a:tab pos="4610100" algn="l"/>
                    <a:tab pos="5067300" algn="l"/>
                    <a:tab pos="5524500" algn="l"/>
                    <a:tab pos="5981700" algn="l"/>
                    <a:tab pos="6438900" algn="l"/>
                    <a:tab pos="6896100" algn="l"/>
                    <a:tab pos="7353300" algn="l"/>
                    <a:tab pos="7810500" algn="l"/>
                    <a:tab pos="8267700" algn="l"/>
                    <a:tab pos="8724900" algn="l"/>
                    <a:tab pos="9182100" algn="l"/>
                  </a:tabLst>
                </a:pPr>
                <a:endParaRPr lang="en-US" sz="18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endParaRPr>
              </a:p>
              <a:p>
                <a:pPr marL="38100" algn="ctr">
                  <a:spcBef>
                    <a:spcPts val="450"/>
                  </a:spcBef>
                  <a:tabLst>
                    <a:tab pos="38100" algn="l"/>
                    <a:tab pos="495300" algn="l"/>
                    <a:tab pos="952500" algn="l"/>
                    <a:tab pos="1409700" algn="l"/>
                    <a:tab pos="1866900" algn="l"/>
                    <a:tab pos="2324100" algn="l"/>
                    <a:tab pos="2781300" algn="l"/>
                    <a:tab pos="3238500" algn="l"/>
                    <a:tab pos="3695700" algn="l"/>
                    <a:tab pos="4152900" algn="l"/>
                    <a:tab pos="4610100" algn="l"/>
                    <a:tab pos="5067300" algn="l"/>
                    <a:tab pos="5524500" algn="l"/>
                    <a:tab pos="5981700" algn="l"/>
                    <a:tab pos="6438900" algn="l"/>
                    <a:tab pos="6896100" algn="l"/>
                    <a:tab pos="7353300" algn="l"/>
                    <a:tab pos="7810500" algn="l"/>
                    <a:tab pos="8267700" algn="l"/>
                    <a:tab pos="8724900" algn="l"/>
                    <a:tab pos="9182100" algn="l"/>
                  </a:tabLst>
                </a:pPr>
                <a:r>
                  <a:rPr lang="en-US" sz="2000" dirty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rPr>
                  <a:t>Noah </a:t>
                </a:r>
              </a:p>
              <a:p>
                <a:pPr marL="38100" algn="ctr">
                  <a:spcBef>
                    <a:spcPts val="450"/>
                  </a:spcBef>
                  <a:tabLst>
                    <a:tab pos="38100" algn="l"/>
                    <a:tab pos="495300" algn="l"/>
                    <a:tab pos="952500" algn="l"/>
                    <a:tab pos="1409700" algn="l"/>
                    <a:tab pos="1866900" algn="l"/>
                    <a:tab pos="2324100" algn="l"/>
                    <a:tab pos="2781300" algn="l"/>
                    <a:tab pos="3238500" algn="l"/>
                    <a:tab pos="3695700" algn="l"/>
                    <a:tab pos="4152900" algn="l"/>
                    <a:tab pos="4610100" algn="l"/>
                    <a:tab pos="5067300" algn="l"/>
                    <a:tab pos="5524500" algn="l"/>
                    <a:tab pos="5981700" algn="l"/>
                    <a:tab pos="6438900" algn="l"/>
                    <a:tab pos="6896100" algn="l"/>
                    <a:tab pos="7353300" algn="l"/>
                    <a:tab pos="7810500" algn="l"/>
                    <a:tab pos="8267700" algn="l"/>
                    <a:tab pos="8724900" algn="l"/>
                    <a:tab pos="9182100" algn="l"/>
                  </a:tabLst>
                </a:pPr>
                <a:r>
                  <a:rPr lang="en-US" sz="2000" dirty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rPr>
                  <a:t>Land-Surface Model (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charset="0"/>
                  </a:rPr>
                  <a:t>Ek</a:t>
                </a:r>
                <a:r>
                  <a:rPr lang="en-US" sz="2000" dirty="0">
                    <a:solidFill>
                      <a:schemeClr val="tx1"/>
                    </a:solidFill>
                    <a:latin typeface="Arial" charset="0"/>
                  </a:rPr>
                  <a:t> </a:t>
                </a:r>
                <a:r>
                  <a:rPr lang="en-US" sz="2000" i="1" dirty="0">
                    <a:solidFill>
                      <a:schemeClr val="tx1"/>
                    </a:solidFill>
                    <a:latin typeface="Arial" charset="0"/>
                  </a:rPr>
                  <a:t>et al.</a:t>
                </a:r>
                <a:r>
                  <a:rPr lang="en-US" sz="2000" dirty="0">
                    <a:solidFill>
                      <a:schemeClr val="tx1"/>
                    </a:solidFill>
                    <a:latin typeface="Arial" charset="0"/>
                  </a:rPr>
                  <a:t>, 2003; </a:t>
                </a:r>
                <a:r>
                  <a:rPr lang="en-US" sz="2000" dirty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rPr>
                  <a:t>Mitchell </a:t>
                </a:r>
                <a:r>
                  <a:rPr lang="en-US" sz="2000" i="1" dirty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rPr>
                  <a:t>et al.</a:t>
                </a:r>
                <a:r>
                  <a:rPr lang="en-US" sz="2000" dirty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rPr>
                  <a:t> 2004); </a:t>
                </a:r>
              </a:p>
              <a:p>
                <a:pPr marL="38100" algn="ctr">
                  <a:spcBef>
                    <a:spcPts val="450"/>
                  </a:spcBef>
                  <a:tabLst>
                    <a:tab pos="38100" algn="l"/>
                    <a:tab pos="495300" algn="l"/>
                    <a:tab pos="952500" algn="l"/>
                    <a:tab pos="1409700" algn="l"/>
                    <a:tab pos="1866900" algn="l"/>
                    <a:tab pos="2324100" algn="l"/>
                    <a:tab pos="2781300" algn="l"/>
                    <a:tab pos="3238500" algn="l"/>
                    <a:tab pos="3695700" algn="l"/>
                    <a:tab pos="4152900" algn="l"/>
                    <a:tab pos="4610100" algn="l"/>
                    <a:tab pos="5067300" algn="l"/>
                    <a:tab pos="5524500" algn="l"/>
                    <a:tab pos="5981700" algn="l"/>
                    <a:tab pos="6438900" algn="l"/>
                    <a:tab pos="6896100" algn="l"/>
                    <a:tab pos="7353300" algn="l"/>
                    <a:tab pos="7810500" algn="l"/>
                    <a:tab pos="8267700" algn="l"/>
                    <a:tab pos="8724900" algn="l"/>
                    <a:tab pos="9182100" algn="l"/>
                  </a:tabLst>
                </a:pPr>
                <a:r>
                  <a:rPr lang="en-US" sz="2000" dirty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rPr>
                  <a:t>4-soil layers</a:t>
                </a:r>
              </a:p>
            </p:txBody>
          </p:sp>
        </p:grpSp>
        <p:grpSp>
          <p:nvGrpSpPr>
            <p:cNvPr id="22534" name="Group 30"/>
            <p:cNvGrpSpPr>
              <a:grpSpLocks/>
            </p:cNvGrpSpPr>
            <p:nvPr/>
          </p:nvGrpSpPr>
          <p:grpSpPr bwMode="auto">
            <a:xfrm>
              <a:off x="863" y="765"/>
              <a:ext cx="858" cy="2003"/>
              <a:chOff x="0" y="0"/>
              <a:chExt cx="858" cy="2003"/>
            </a:xfrm>
          </p:grpSpPr>
          <p:sp>
            <p:nvSpPr>
              <p:cNvPr id="22552" name="AutoShape 31"/>
              <p:cNvSpPr>
                <a:spLocks/>
              </p:cNvSpPr>
              <p:nvPr/>
            </p:nvSpPr>
            <p:spPr bwMode="auto">
              <a:xfrm>
                <a:off x="0" y="0"/>
                <a:ext cx="858" cy="2003"/>
              </a:xfrm>
              <a:prstGeom prst="roundRect">
                <a:avLst>
                  <a:gd name="adj" fmla="val 116"/>
                </a:avLst>
              </a:prstGeom>
              <a:gradFill rotWithShape="0">
                <a:gsLst>
                  <a:gs pos="0">
                    <a:srgbClr val="525252"/>
                  </a:gs>
                  <a:gs pos="100000">
                    <a:srgbClr val="B2B2B2"/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53" name="Rectangle 32"/>
              <p:cNvSpPr>
                <a:spLocks/>
              </p:cNvSpPr>
              <p:nvPr/>
            </p:nvSpPr>
            <p:spPr bwMode="auto">
              <a:xfrm>
                <a:off x="1" y="0"/>
                <a:ext cx="856" cy="123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39200" bIns="0">
                <a:prstTxWarp prst="textNoShape">
                  <a:avLst/>
                </a:prstTxWarp>
              </a:bodyPr>
              <a:lstStyle/>
              <a:p>
                <a:pPr marL="38100" algn="ctr">
                  <a:spcBef>
                    <a:spcPts val="450"/>
                  </a:spcBef>
                  <a:tabLst>
                    <a:tab pos="38100" algn="l"/>
                    <a:tab pos="495300" algn="l"/>
                    <a:tab pos="952500" algn="l"/>
                    <a:tab pos="1409700" algn="l"/>
                    <a:tab pos="1866900" algn="l"/>
                    <a:tab pos="2324100" algn="l"/>
                    <a:tab pos="2781300" algn="l"/>
                    <a:tab pos="3238500" algn="l"/>
                    <a:tab pos="3695700" algn="l"/>
                    <a:tab pos="4152900" algn="l"/>
                    <a:tab pos="4610100" algn="l"/>
                    <a:tab pos="5067300" algn="l"/>
                    <a:tab pos="5524500" algn="l"/>
                    <a:tab pos="5981700" algn="l"/>
                    <a:tab pos="6438900" algn="l"/>
                    <a:tab pos="6896100" algn="l"/>
                    <a:tab pos="7353300" algn="l"/>
                    <a:tab pos="7810500" algn="l"/>
                    <a:tab pos="8267700" algn="l"/>
                    <a:tab pos="8724900" algn="l"/>
                    <a:tab pos="9182100" algn="l"/>
                  </a:tabLst>
                </a:pPr>
                <a:endParaRPr lang="en-US" sz="18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endParaRPr>
              </a:p>
              <a:p>
                <a:pPr marL="38100" algn="ctr">
                  <a:spcBef>
                    <a:spcPts val="450"/>
                  </a:spcBef>
                  <a:tabLst>
                    <a:tab pos="38100" algn="l"/>
                    <a:tab pos="495300" algn="l"/>
                    <a:tab pos="952500" algn="l"/>
                    <a:tab pos="1409700" algn="l"/>
                    <a:tab pos="1866900" algn="l"/>
                    <a:tab pos="2324100" algn="l"/>
                    <a:tab pos="2781300" algn="l"/>
                    <a:tab pos="3238500" algn="l"/>
                    <a:tab pos="3695700" algn="l"/>
                    <a:tab pos="4152900" algn="l"/>
                    <a:tab pos="4610100" algn="l"/>
                    <a:tab pos="5067300" algn="l"/>
                    <a:tab pos="5524500" algn="l"/>
                    <a:tab pos="5981700" algn="l"/>
                    <a:tab pos="6438900" algn="l"/>
                    <a:tab pos="6896100" algn="l"/>
                    <a:tab pos="7353300" algn="l"/>
                    <a:tab pos="7810500" algn="l"/>
                    <a:tab pos="8267700" algn="l"/>
                    <a:tab pos="8724900" algn="l"/>
                    <a:tab pos="9182100" algn="l"/>
                  </a:tabLst>
                </a:pPr>
                <a:r>
                  <a:rPr lang="en-US" sz="1900" dirty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rPr>
                  <a:t>50-km resolution, </a:t>
                </a:r>
              </a:p>
              <a:p>
                <a:pPr marL="38100" algn="ctr">
                  <a:spcBef>
                    <a:spcPts val="450"/>
                  </a:spcBef>
                  <a:tabLst>
                    <a:tab pos="38100" algn="l"/>
                    <a:tab pos="495300" algn="l"/>
                    <a:tab pos="952500" algn="l"/>
                    <a:tab pos="1409700" algn="l"/>
                    <a:tab pos="1866900" algn="l"/>
                    <a:tab pos="2324100" algn="l"/>
                    <a:tab pos="2781300" algn="l"/>
                    <a:tab pos="3238500" algn="l"/>
                    <a:tab pos="3695700" algn="l"/>
                    <a:tab pos="4152900" algn="l"/>
                    <a:tab pos="4610100" algn="l"/>
                    <a:tab pos="5067300" algn="l"/>
                    <a:tab pos="5524500" algn="l"/>
                    <a:tab pos="5981700" algn="l"/>
                    <a:tab pos="6438900" algn="l"/>
                    <a:tab pos="6896100" algn="l"/>
                    <a:tab pos="7353300" algn="l"/>
                    <a:tab pos="7810500" algn="l"/>
                    <a:tab pos="8267700" algn="l"/>
                    <a:tab pos="8724900" algn="l"/>
                    <a:tab pos="9182100" algn="l"/>
                  </a:tabLst>
                </a:pPr>
                <a:r>
                  <a:rPr lang="en-US" sz="1900" dirty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rPr>
                  <a:t>28-vertical </a:t>
                </a:r>
                <a:r>
                  <a:rPr lang="en-US" sz="1900" dirty="0" smtClean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rPr>
                  <a:t>layers</a:t>
                </a:r>
                <a:endParaRPr lang="en-US" sz="19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endParaRPr>
              </a:p>
            </p:txBody>
          </p:sp>
        </p:grpSp>
        <p:grpSp>
          <p:nvGrpSpPr>
            <p:cNvPr id="22535" name="Group 33"/>
            <p:cNvGrpSpPr>
              <a:grpSpLocks/>
            </p:cNvGrpSpPr>
            <p:nvPr/>
          </p:nvGrpSpPr>
          <p:grpSpPr bwMode="auto">
            <a:xfrm>
              <a:off x="0" y="765"/>
              <a:ext cx="858" cy="2003"/>
              <a:chOff x="0" y="0"/>
              <a:chExt cx="858" cy="2003"/>
            </a:xfrm>
          </p:grpSpPr>
          <p:sp>
            <p:nvSpPr>
              <p:cNvPr id="22550" name="AutoShape 34"/>
              <p:cNvSpPr>
                <a:spLocks/>
              </p:cNvSpPr>
              <p:nvPr/>
            </p:nvSpPr>
            <p:spPr bwMode="auto">
              <a:xfrm>
                <a:off x="0" y="0"/>
                <a:ext cx="858" cy="2003"/>
              </a:xfrm>
              <a:prstGeom prst="roundRect">
                <a:avLst>
                  <a:gd name="adj" fmla="val 116"/>
                </a:avLst>
              </a:prstGeom>
              <a:gradFill rotWithShape="0">
                <a:gsLst>
                  <a:gs pos="0">
                    <a:srgbClr val="525252"/>
                  </a:gs>
                  <a:gs pos="100000">
                    <a:srgbClr val="B2B2B2"/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51" name="Rectangle 35"/>
              <p:cNvSpPr>
                <a:spLocks/>
              </p:cNvSpPr>
              <p:nvPr/>
            </p:nvSpPr>
            <p:spPr bwMode="auto">
              <a:xfrm>
                <a:off x="1" y="0"/>
                <a:ext cx="856" cy="121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39200" bIns="0">
                <a:prstTxWarp prst="textNoShape">
                  <a:avLst/>
                </a:prstTxWarp>
              </a:bodyPr>
              <a:lstStyle/>
              <a:p>
                <a:pPr marL="38100" algn="ctr">
                  <a:spcBef>
                    <a:spcPts val="450"/>
                  </a:spcBef>
                  <a:tabLst>
                    <a:tab pos="38100" algn="l"/>
                    <a:tab pos="495300" algn="l"/>
                    <a:tab pos="952500" algn="l"/>
                    <a:tab pos="1409700" algn="l"/>
                    <a:tab pos="1866900" algn="l"/>
                    <a:tab pos="2324100" algn="l"/>
                    <a:tab pos="2781300" algn="l"/>
                    <a:tab pos="3238500" algn="l"/>
                    <a:tab pos="3695700" algn="l"/>
                    <a:tab pos="4152900" algn="l"/>
                    <a:tab pos="4610100" algn="l"/>
                    <a:tab pos="5067300" algn="l"/>
                    <a:tab pos="5524500" algn="l"/>
                    <a:tab pos="5981700" algn="l"/>
                    <a:tab pos="6438900" algn="l"/>
                    <a:tab pos="6896100" algn="l"/>
                    <a:tab pos="7353300" algn="l"/>
                    <a:tab pos="7810500" algn="l"/>
                    <a:tab pos="8267700" algn="l"/>
                    <a:tab pos="8724900" algn="l"/>
                    <a:tab pos="9182100" algn="l"/>
                  </a:tabLst>
                </a:pPr>
                <a:endParaRPr lang="en-US" sz="17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endParaRPr>
              </a:p>
              <a:p>
                <a:pPr marL="38100" algn="ctr">
                  <a:spcBef>
                    <a:spcPts val="450"/>
                  </a:spcBef>
                  <a:tabLst>
                    <a:tab pos="38100" algn="l"/>
                    <a:tab pos="495300" algn="l"/>
                    <a:tab pos="952500" algn="l"/>
                    <a:tab pos="1409700" algn="l"/>
                    <a:tab pos="1866900" algn="l"/>
                    <a:tab pos="2324100" algn="l"/>
                    <a:tab pos="2781300" algn="l"/>
                    <a:tab pos="3238500" algn="l"/>
                    <a:tab pos="3695700" algn="l"/>
                    <a:tab pos="4152900" algn="l"/>
                    <a:tab pos="4610100" algn="l"/>
                    <a:tab pos="5067300" algn="l"/>
                    <a:tab pos="5524500" algn="l"/>
                    <a:tab pos="5981700" algn="l"/>
                    <a:tab pos="6438900" algn="l"/>
                    <a:tab pos="6896100" algn="l"/>
                    <a:tab pos="7353300" algn="l"/>
                    <a:tab pos="7810500" algn="l"/>
                    <a:tab pos="8267700" algn="l"/>
                    <a:tab pos="8724900" algn="l"/>
                    <a:tab pos="9182100" algn="l"/>
                  </a:tabLst>
                </a:pPr>
                <a:r>
                  <a:rPr lang="en-US" sz="2000" dirty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rPr>
                  <a:t>Hydrostatic, Primitive Equations </a:t>
                </a:r>
              </a:p>
              <a:p>
                <a:pPr marL="38100" algn="ctr">
                  <a:spcBef>
                    <a:spcPts val="450"/>
                  </a:spcBef>
                  <a:tabLst>
                    <a:tab pos="38100" algn="l"/>
                    <a:tab pos="495300" algn="l"/>
                    <a:tab pos="952500" algn="l"/>
                    <a:tab pos="1409700" algn="l"/>
                    <a:tab pos="1866900" algn="l"/>
                    <a:tab pos="2324100" algn="l"/>
                    <a:tab pos="2781300" algn="l"/>
                    <a:tab pos="3238500" algn="l"/>
                    <a:tab pos="3695700" algn="l"/>
                    <a:tab pos="4152900" algn="l"/>
                    <a:tab pos="4610100" algn="l"/>
                    <a:tab pos="5067300" algn="l"/>
                    <a:tab pos="5524500" algn="l"/>
                    <a:tab pos="5981700" algn="l"/>
                    <a:tab pos="6438900" algn="l"/>
                    <a:tab pos="6896100" algn="l"/>
                    <a:tab pos="7353300" algn="l"/>
                    <a:tab pos="7810500" algn="l"/>
                    <a:tab pos="8267700" algn="l"/>
                    <a:tab pos="8724900" algn="l"/>
                    <a:tab pos="9182100" algn="l"/>
                  </a:tabLst>
                </a:pPr>
                <a:r>
                  <a:rPr lang="en-US" sz="2000" dirty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rPr>
                  <a:t>(RSM; </a:t>
                </a:r>
                <a:r>
                  <a:rPr lang="en-GB" sz="2000" dirty="0" err="1">
                    <a:solidFill>
                      <a:srgbClr val="000000"/>
                    </a:solidFill>
                    <a:latin typeface="Arial" charset="0"/>
                  </a:rPr>
                  <a:t>Juang</a:t>
                </a:r>
                <a:r>
                  <a:rPr lang="en-GB" sz="2000" dirty="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r>
                  <a:rPr lang="en-GB" sz="2000" i="1" dirty="0">
                    <a:solidFill>
                      <a:srgbClr val="000000"/>
                    </a:solidFill>
                    <a:latin typeface="Arial" charset="0"/>
                  </a:rPr>
                  <a:t>et al</a:t>
                </a:r>
                <a:r>
                  <a:rPr lang="en-GB" sz="2000" dirty="0">
                    <a:solidFill>
                      <a:srgbClr val="000000"/>
                    </a:solidFill>
                    <a:latin typeface="Arial" charset="0"/>
                  </a:rPr>
                  <a:t>. 1997</a:t>
                </a:r>
                <a:r>
                  <a:rPr lang="en-US" sz="2000" dirty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rPr>
                  <a:t>)</a:t>
                </a:r>
              </a:p>
            </p:txBody>
          </p:sp>
        </p:grpSp>
        <p:grpSp>
          <p:nvGrpSpPr>
            <p:cNvPr id="22536" name="Group 36"/>
            <p:cNvGrpSpPr>
              <a:grpSpLocks/>
            </p:cNvGrpSpPr>
            <p:nvPr/>
          </p:nvGrpSpPr>
          <p:grpSpPr bwMode="auto">
            <a:xfrm>
              <a:off x="0" y="0"/>
              <a:ext cx="4353" cy="760"/>
              <a:chOff x="0" y="0"/>
              <a:chExt cx="4353" cy="760"/>
            </a:xfrm>
          </p:grpSpPr>
          <p:sp>
            <p:nvSpPr>
              <p:cNvPr id="22548" name="AutoShape 37"/>
              <p:cNvSpPr>
                <a:spLocks/>
              </p:cNvSpPr>
              <p:nvPr/>
            </p:nvSpPr>
            <p:spPr bwMode="auto">
              <a:xfrm>
                <a:off x="0" y="0"/>
                <a:ext cx="4353" cy="760"/>
              </a:xfrm>
              <a:prstGeom prst="roundRect">
                <a:avLst>
                  <a:gd name="adj" fmla="val 130"/>
                </a:avLst>
              </a:prstGeom>
              <a:gradFill rotWithShape="0">
                <a:gsLst>
                  <a:gs pos="0">
                    <a:srgbClr val="525252"/>
                  </a:gs>
                  <a:gs pos="100000">
                    <a:srgbClr val="B2B2B2"/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49" name="Rectangle 38"/>
              <p:cNvSpPr>
                <a:spLocks/>
              </p:cNvSpPr>
              <p:nvPr/>
            </p:nvSpPr>
            <p:spPr bwMode="auto">
              <a:xfrm>
                <a:off x="0" y="148"/>
                <a:ext cx="4352" cy="46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39200" bIns="0" anchor="ctr">
                <a:prstTxWarp prst="textNoShape">
                  <a:avLst/>
                </a:prstTxWarp>
              </a:bodyPr>
              <a:lstStyle/>
              <a:p>
                <a:pPr marL="38100" algn="ctr">
                  <a:spcBef>
                    <a:spcPts val="500"/>
                  </a:spcBef>
                  <a:tabLst>
                    <a:tab pos="38100" algn="l"/>
                    <a:tab pos="495300" algn="l"/>
                    <a:tab pos="952500" algn="l"/>
                    <a:tab pos="1409700" algn="l"/>
                    <a:tab pos="1866900" algn="l"/>
                    <a:tab pos="2324100" algn="l"/>
                    <a:tab pos="2781300" algn="l"/>
                    <a:tab pos="3238500" algn="l"/>
                    <a:tab pos="3695700" algn="l"/>
                    <a:tab pos="4152900" algn="l"/>
                    <a:tab pos="4610100" algn="l"/>
                    <a:tab pos="5067300" algn="l"/>
                    <a:tab pos="5524500" algn="l"/>
                    <a:tab pos="5981700" algn="l"/>
                    <a:tab pos="6438900" algn="l"/>
                    <a:tab pos="6896100" algn="l"/>
                    <a:tab pos="7353300" algn="l"/>
                    <a:tab pos="7810500" algn="l"/>
                    <a:tab pos="8267700" algn="l"/>
                    <a:tab pos="8724900" algn="l"/>
                    <a:tab pos="9182100" algn="l"/>
                  </a:tabLst>
                </a:pPr>
                <a:r>
                  <a:rPr lang="en-US" dirty="0" smtClean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rPr>
                  <a:t>Experimental Climate Prediction Center (ECPC)  Regional </a:t>
                </a:r>
                <a:r>
                  <a:rPr lang="en-US" dirty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rPr>
                  <a:t>Spectral </a:t>
                </a:r>
                <a:r>
                  <a:rPr lang="en-US" dirty="0" smtClean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rPr>
                  <a:t>Model (RSM)</a:t>
                </a:r>
              </a:p>
              <a:p>
                <a:pPr marL="38100" algn="ctr">
                  <a:spcBef>
                    <a:spcPts val="500"/>
                  </a:spcBef>
                  <a:tabLst>
                    <a:tab pos="38100" algn="l"/>
                    <a:tab pos="495300" algn="l"/>
                    <a:tab pos="952500" algn="l"/>
                    <a:tab pos="1409700" algn="l"/>
                    <a:tab pos="1866900" algn="l"/>
                    <a:tab pos="2324100" algn="l"/>
                    <a:tab pos="2781300" algn="l"/>
                    <a:tab pos="3238500" algn="l"/>
                    <a:tab pos="3695700" algn="l"/>
                    <a:tab pos="4152900" algn="l"/>
                    <a:tab pos="4610100" algn="l"/>
                    <a:tab pos="5067300" algn="l"/>
                    <a:tab pos="5524500" algn="l"/>
                    <a:tab pos="5981700" algn="l"/>
                    <a:tab pos="6438900" algn="l"/>
                    <a:tab pos="6896100" algn="l"/>
                    <a:tab pos="7353300" algn="l"/>
                    <a:tab pos="7810500" algn="l"/>
                    <a:tab pos="8267700" algn="l"/>
                    <a:tab pos="8724900" algn="l"/>
                    <a:tab pos="9182100" algn="l"/>
                  </a:tabLst>
                </a:pPr>
                <a:r>
                  <a:rPr lang="en-US" dirty="0" smtClean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rPr>
                  <a:t>NARCCAP </a:t>
                </a:r>
                <a:r>
                  <a:rPr lang="en-US" dirty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rPr>
                  <a:t>Configuration</a:t>
                </a:r>
              </a:p>
            </p:txBody>
          </p:sp>
        </p:grpSp>
        <p:sp>
          <p:nvSpPr>
            <p:cNvPr id="22537" name="Line 39"/>
            <p:cNvSpPr>
              <a:spLocks noChangeShapeType="1"/>
            </p:cNvSpPr>
            <p:nvPr/>
          </p:nvSpPr>
          <p:spPr bwMode="auto">
            <a:xfrm>
              <a:off x="0" y="0"/>
              <a:ext cx="4358" cy="1"/>
            </a:xfrm>
            <a:prstGeom prst="line">
              <a:avLst/>
            </a:prstGeom>
            <a:noFill/>
            <a:ln w="12700">
              <a:solidFill>
                <a:srgbClr val="CCCC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38" name="Line 40"/>
            <p:cNvSpPr>
              <a:spLocks noChangeShapeType="1"/>
            </p:cNvSpPr>
            <p:nvPr/>
          </p:nvSpPr>
          <p:spPr bwMode="auto">
            <a:xfrm>
              <a:off x="0" y="2772"/>
              <a:ext cx="863" cy="1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39" name="Line 41"/>
            <p:cNvSpPr>
              <a:spLocks noChangeShapeType="1"/>
            </p:cNvSpPr>
            <p:nvPr/>
          </p:nvSpPr>
          <p:spPr bwMode="auto">
            <a:xfrm>
              <a:off x="0" y="0"/>
              <a:ext cx="1" cy="766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40" name="Line 42"/>
            <p:cNvSpPr>
              <a:spLocks noChangeShapeType="1"/>
            </p:cNvSpPr>
            <p:nvPr/>
          </p:nvSpPr>
          <p:spPr bwMode="auto">
            <a:xfrm>
              <a:off x="4358" y="0"/>
              <a:ext cx="1" cy="766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41" name="Line 43"/>
            <p:cNvSpPr>
              <a:spLocks noChangeShapeType="1"/>
            </p:cNvSpPr>
            <p:nvPr/>
          </p:nvSpPr>
          <p:spPr bwMode="auto">
            <a:xfrm>
              <a:off x="0" y="765"/>
              <a:ext cx="0" cy="2005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42" name="Line 44"/>
            <p:cNvSpPr>
              <a:spLocks noChangeShapeType="1"/>
            </p:cNvSpPr>
            <p:nvPr/>
          </p:nvSpPr>
          <p:spPr bwMode="auto">
            <a:xfrm>
              <a:off x="4358" y="765"/>
              <a:ext cx="0" cy="2005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43" name="Line 45"/>
            <p:cNvSpPr>
              <a:spLocks noChangeShapeType="1"/>
            </p:cNvSpPr>
            <p:nvPr/>
          </p:nvSpPr>
          <p:spPr bwMode="auto">
            <a:xfrm>
              <a:off x="863" y="2772"/>
              <a:ext cx="864" cy="1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44" name="Line 46"/>
            <p:cNvSpPr>
              <a:spLocks noChangeShapeType="1"/>
            </p:cNvSpPr>
            <p:nvPr/>
          </p:nvSpPr>
          <p:spPr bwMode="auto">
            <a:xfrm>
              <a:off x="1725" y="2772"/>
              <a:ext cx="911" cy="1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45" name="Line 47"/>
            <p:cNvSpPr>
              <a:spLocks noChangeShapeType="1"/>
            </p:cNvSpPr>
            <p:nvPr/>
          </p:nvSpPr>
          <p:spPr bwMode="auto">
            <a:xfrm>
              <a:off x="2634" y="2772"/>
              <a:ext cx="863" cy="1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46" name="Line 48"/>
            <p:cNvSpPr>
              <a:spLocks noChangeShapeType="1"/>
            </p:cNvSpPr>
            <p:nvPr/>
          </p:nvSpPr>
          <p:spPr bwMode="auto">
            <a:xfrm>
              <a:off x="3495" y="2772"/>
              <a:ext cx="863" cy="1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47" name="Line 49"/>
            <p:cNvSpPr>
              <a:spLocks noChangeShapeType="1"/>
            </p:cNvSpPr>
            <p:nvPr/>
          </p:nvSpPr>
          <p:spPr bwMode="auto">
            <a:xfrm>
              <a:off x="0" y="765"/>
              <a:ext cx="4358" cy="1"/>
            </a:xfrm>
            <a:prstGeom prst="line">
              <a:avLst/>
            </a:prstGeom>
            <a:noFill/>
            <a:ln w="12700">
              <a:solidFill>
                <a:srgbClr val="CCCC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ecpc_dom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600200"/>
            <a:ext cx="7162800" cy="477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5"/>
          <p:cNvSpPr txBox="1">
            <a:spLocks/>
          </p:cNvSpPr>
          <p:nvPr/>
        </p:nvSpPr>
        <p:spPr bwMode="auto">
          <a:xfrm>
            <a:off x="5638800" y="2057400"/>
            <a:ext cx="8667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Arial" charset="0"/>
              </a:rPr>
              <a:t>181x156</a:t>
            </a:r>
            <a:endParaRPr lang="en-US"/>
          </a:p>
        </p:txBody>
      </p:sp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1676400" y="914400"/>
            <a:ext cx="613769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charset="0"/>
              </a:rPr>
              <a:t>       ECP2-RSM Domain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charset="0"/>
              </a:rPr>
              <a:t>Observational </a:t>
            </a:r>
            <a:r>
              <a:rPr lang="en-US" sz="2000" dirty="0">
                <a:solidFill>
                  <a:schemeClr val="tx1"/>
                </a:solidFill>
                <a:latin typeface="Arial" charset="0"/>
              </a:rPr>
              <a:t>(NCEP R2) Forcing &amp; AOGCM-Driven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1" name="Group 2"/>
          <p:cNvGrpSpPr>
            <a:grpSpLocks/>
          </p:cNvGrpSpPr>
          <p:nvPr/>
        </p:nvGrpSpPr>
        <p:grpSpPr bwMode="auto">
          <a:xfrm>
            <a:off x="1524001" y="838200"/>
            <a:ext cx="6688138" cy="1570038"/>
            <a:chOff x="1738" y="-192"/>
            <a:chExt cx="4213" cy="989"/>
          </a:xfrm>
        </p:grpSpPr>
        <p:grpSp>
          <p:nvGrpSpPr>
            <p:cNvPr id="32776" name="Group 3"/>
            <p:cNvGrpSpPr>
              <a:grpSpLocks/>
            </p:cNvGrpSpPr>
            <p:nvPr/>
          </p:nvGrpSpPr>
          <p:grpSpPr bwMode="auto">
            <a:xfrm>
              <a:off x="1738" y="-192"/>
              <a:ext cx="4213" cy="989"/>
              <a:chOff x="1738" y="-192"/>
              <a:chExt cx="4213" cy="989"/>
            </a:xfrm>
          </p:grpSpPr>
          <p:grpSp>
            <p:nvGrpSpPr>
              <p:cNvPr id="32777" name="Group 4"/>
              <p:cNvGrpSpPr>
                <a:grpSpLocks/>
              </p:cNvGrpSpPr>
              <p:nvPr/>
            </p:nvGrpSpPr>
            <p:grpSpPr bwMode="auto">
              <a:xfrm>
                <a:off x="1738" y="-192"/>
                <a:ext cx="4213" cy="989"/>
                <a:chOff x="1738" y="-192"/>
                <a:chExt cx="4213" cy="989"/>
              </a:xfrm>
            </p:grpSpPr>
            <p:sp>
              <p:nvSpPr>
                <p:cNvPr id="17413" name="Rectangle 5"/>
                <p:cNvSpPr>
                  <a:spLocks/>
                </p:cNvSpPr>
                <p:nvPr/>
              </p:nvSpPr>
              <p:spPr bwMode="auto">
                <a:xfrm>
                  <a:off x="1738" y="-192"/>
                  <a:ext cx="4213" cy="989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39191" bIns="0">
                  <a:prstTxWarp prst="textNoShape">
                    <a:avLst/>
                  </a:prstTxWarp>
                  <a:spAutoFit/>
                </a:bodyPr>
                <a:lstStyle/>
                <a:p>
                  <a:pPr marL="38100" algn="ctr">
                    <a:tabLst>
                      <a:tab pos="38100" algn="l"/>
                      <a:tab pos="495300" algn="l"/>
                      <a:tab pos="952500" algn="l"/>
                      <a:tab pos="1409700" algn="l"/>
                      <a:tab pos="1866900" algn="l"/>
                      <a:tab pos="2324100" algn="l"/>
                      <a:tab pos="2781300" algn="l"/>
                      <a:tab pos="3238500" algn="l"/>
                      <a:tab pos="3695700" algn="l"/>
                      <a:tab pos="4152900" algn="l"/>
                      <a:tab pos="4610100" algn="l"/>
                      <a:tab pos="5067300" algn="l"/>
                      <a:tab pos="5524500" algn="l"/>
                      <a:tab pos="5981700" algn="l"/>
                      <a:tab pos="6438900" algn="l"/>
                      <a:tab pos="6896100" algn="l"/>
                      <a:tab pos="7353300" algn="l"/>
                      <a:tab pos="7810500" algn="l"/>
                      <a:tab pos="8267700" algn="l"/>
                      <a:tab pos="8724900" algn="l"/>
                      <a:tab pos="9182100" algn="l"/>
                    </a:tabLst>
                    <a:defRPr/>
                  </a:pPr>
                  <a:r>
                    <a:rPr lang="en-US" sz="2600" dirty="0" smtClean="0">
                      <a:solidFill>
                        <a:srgbClr val="808080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" charset="0"/>
                      <a:ea typeface="Arial" charset="0"/>
                      <a:cs typeface="Arial" charset="0"/>
                      <a:sym typeface="Arial" charset="0"/>
                    </a:rPr>
                    <a:t>NCEP</a:t>
                  </a:r>
                  <a:r>
                    <a:rPr lang="en-US" sz="2600" dirty="0">
                      <a:solidFill>
                        <a:srgbClr val="808080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" charset="0"/>
                      <a:ea typeface="Arial" charset="0"/>
                      <a:cs typeface="Arial" charset="0"/>
                      <a:sym typeface="Arial" charset="0"/>
                    </a:rPr>
                    <a:t>-</a:t>
                  </a:r>
                  <a:r>
                    <a:rPr lang="en-US" sz="2600" dirty="0" smtClean="0">
                      <a:solidFill>
                        <a:srgbClr val="808080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" charset="0"/>
                      <a:ea typeface="Arial" charset="0"/>
                      <a:cs typeface="Arial" charset="0"/>
                      <a:sym typeface="Arial" charset="0"/>
                    </a:rPr>
                    <a:t>R2-Driven Runs</a:t>
                  </a:r>
                  <a:endParaRPr lang="en-US" sz="2600" dirty="0">
                    <a:solidFill>
                      <a:srgbClr val="80808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Arial" charset="0"/>
                    <a:ea typeface="Arial" charset="0"/>
                    <a:cs typeface="Arial" charset="0"/>
                    <a:sym typeface="Arial" charset="0"/>
                  </a:endParaRPr>
                </a:p>
                <a:p>
                  <a:pPr marL="38100" algn="ctr">
                    <a:tabLst>
                      <a:tab pos="38100" algn="l"/>
                      <a:tab pos="495300" algn="l"/>
                      <a:tab pos="952500" algn="l"/>
                      <a:tab pos="1409700" algn="l"/>
                      <a:tab pos="1866900" algn="l"/>
                      <a:tab pos="2324100" algn="l"/>
                      <a:tab pos="2781300" algn="l"/>
                      <a:tab pos="3238500" algn="l"/>
                      <a:tab pos="3695700" algn="l"/>
                      <a:tab pos="4152900" algn="l"/>
                      <a:tab pos="4610100" algn="l"/>
                      <a:tab pos="5067300" algn="l"/>
                      <a:tab pos="5524500" algn="l"/>
                      <a:tab pos="5981700" algn="l"/>
                      <a:tab pos="6438900" algn="l"/>
                      <a:tab pos="6896100" algn="l"/>
                      <a:tab pos="7353300" algn="l"/>
                      <a:tab pos="7810500" algn="l"/>
                      <a:tab pos="8267700" algn="l"/>
                      <a:tab pos="8724900" algn="l"/>
                      <a:tab pos="9182100" algn="l"/>
                    </a:tabLst>
                    <a:defRPr/>
                  </a:pPr>
                  <a:r>
                    <a:rPr lang="en-US" sz="2200" dirty="0">
                      <a:solidFill>
                        <a:schemeClr val="bg2"/>
                      </a:solidFill>
                      <a:latin typeface="Arial" charset="0"/>
                    </a:rPr>
                    <a:t>Improving large-scale features in the regional domain</a:t>
                  </a:r>
                </a:p>
                <a:p>
                  <a:pPr marL="38100" algn="ctr">
                    <a:tabLst>
                      <a:tab pos="38100" algn="l"/>
                      <a:tab pos="495300" algn="l"/>
                      <a:tab pos="952500" algn="l"/>
                      <a:tab pos="1409700" algn="l"/>
                      <a:tab pos="1866900" algn="l"/>
                      <a:tab pos="2324100" algn="l"/>
                      <a:tab pos="2781300" algn="l"/>
                      <a:tab pos="3238500" algn="l"/>
                      <a:tab pos="3695700" algn="l"/>
                      <a:tab pos="4152900" algn="l"/>
                      <a:tab pos="4610100" algn="l"/>
                      <a:tab pos="5067300" algn="l"/>
                      <a:tab pos="5524500" algn="l"/>
                      <a:tab pos="5981700" algn="l"/>
                      <a:tab pos="6438900" algn="l"/>
                      <a:tab pos="6896100" algn="l"/>
                      <a:tab pos="7353300" algn="l"/>
                      <a:tab pos="7810500" algn="l"/>
                      <a:tab pos="8267700" algn="l"/>
                      <a:tab pos="8724900" algn="l"/>
                      <a:tab pos="9182100" algn="l"/>
                    </a:tabLst>
                    <a:defRPr/>
                  </a:pPr>
                  <a:r>
                    <a:rPr lang="en-US" sz="2800" dirty="0">
                      <a:solidFill>
                        <a:schemeClr val="bg2"/>
                      </a:solidFill>
                      <a:latin typeface="Arial" charset="0"/>
                    </a:rPr>
                    <a:t> </a:t>
                  </a:r>
                </a:p>
                <a:p>
                  <a:pPr marL="38100" algn="ctr">
                    <a:tabLst>
                      <a:tab pos="38100" algn="l"/>
                      <a:tab pos="495300" algn="l"/>
                      <a:tab pos="952500" algn="l"/>
                      <a:tab pos="1409700" algn="l"/>
                      <a:tab pos="1866900" algn="l"/>
                      <a:tab pos="2324100" algn="l"/>
                      <a:tab pos="2781300" algn="l"/>
                      <a:tab pos="3238500" algn="l"/>
                      <a:tab pos="3695700" algn="l"/>
                      <a:tab pos="4152900" algn="l"/>
                      <a:tab pos="4610100" algn="l"/>
                      <a:tab pos="5067300" algn="l"/>
                      <a:tab pos="5524500" algn="l"/>
                      <a:tab pos="5981700" algn="l"/>
                      <a:tab pos="6438900" algn="l"/>
                      <a:tab pos="6896100" algn="l"/>
                      <a:tab pos="7353300" algn="l"/>
                      <a:tab pos="7810500" algn="l"/>
                      <a:tab pos="8267700" algn="l"/>
                      <a:tab pos="8724900" algn="l"/>
                      <a:tab pos="9182100" algn="l"/>
                    </a:tabLst>
                    <a:defRPr/>
                  </a:pPr>
                  <a:r>
                    <a:rPr lang="en-US" sz="2600" dirty="0">
                      <a:solidFill>
                        <a:srgbClr val="808080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" charset="0"/>
                      <a:ea typeface="Arial" charset="0"/>
                      <a:cs typeface="Arial" charset="0"/>
                      <a:sym typeface="Arial" charset="0"/>
                    </a:rPr>
                    <a:t> </a:t>
                  </a:r>
                </a:p>
              </p:txBody>
            </p:sp>
          </p:grpSp>
        </p:grpSp>
      </p:grpSp>
      <p:sp>
        <p:nvSpPr>
          <p:cNvPr id="17414" name="Rectangle 6"/>
          <p:cNvSpPr>
            <a:spLocks/>
          </p:cNvSpPr>
          <p:nvPr/>
        </p:nvSpPr>
        <p:spPr bwMode="auto">
          <a:xfrm>
            <a:off x="152400" y="1676400"/>
            <a:ext cx="8763000" cy="4660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9200" bIns="0">
            <a:prstTxWarp prst="textNoShape">
              <a:avLst/>
            </a:prstTxWarp>
          </a:bodyPr>
          <a:lstStyle/>
          <a:p>
            <a:pPr marL="38100">
              <a:spcAft>
                <a:spcPts val="600"/>
              </a:spcAft>
              <a:buClr>
                <a:srgbClr val="808080"/>
              </a:buClr>
              <a:buSzPct val="100000"/>
              <a:buFont typeface="Times" charset="0"/>
              <a:buChar char="•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/>
            </a:pPr>
            <a:r>
              <a:rPr lang="en-US" sz="21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 </a:t>
            </a:r>
            <a:r>
              <a:rPr lang="en-US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The NARCCAP ECP2</a:t>
            </a:r>
            <a:r>
              <a:rPr lang="en-US" sz="19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-RSM </a:t>
            </a:r>
            <a:r>
              <a:rPr lang="en-US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has a modified </a:t>
            </a:r>
            <a:r>
              <a:rPr lang="en-US" sz="19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spectral nudging and larger horizontal </a:t>
            </a:r>
            <a:r>
              <a:rPr lang="en-US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domain in comparison to the NARCCAP ECPC-RSM (first realization).</a:t>
            </a:r>
            <a:endParaRPr lang="en-US" sz="190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Arial" charset="0"/>
              <a:cs typeface="Arial" charset="0"/>
              <a:sym typeface="Arial" charset="0"/>
            </a:endParaRPr>
          </a:p>
          <a:p>
            <a:pPr marL="38100">
              <a:buClr>
                <a:srgbClr val="808080"/>
              </a:buClr>
              <a:buSzPct val="100000"/>
              <a:buFont typeface="Times" charset="0"/>
              <a:buChar char="•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/>
            </a:pPr>
            <a:r>
              <a:rPr lang="en-US" sz="19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 Phase I:  Observational forcing [0 UTC 1 Jan 1979 – 0 UTC  01Jan 2005].</a:t>
            </a:r>
          </a:p>
          <a:p>
            <a:pPr marL="38100">
              <a:buClr>
                <a:srgbClr val="808080"/>
              </a:buClr>
              <a:buSzPct val="10000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/>
            </a:pPr>
            <a:endParaRPr lang="en-US" sz="210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Arial" charset="0"/>
              <a:cs typeface="Arial" charset="0"/>
              <a:sym typeface="Arial" charset="0"/>
            </a:endParaRPr>
          </a:p>
          <a:p>
            <a:pPr marL="38100">
              <a:buClr>
                <a:srgbClr val="808080"/>
              </a:buClr>
              <a:buSzPct val="100000"/>
              <a:buFont typeface="Times" charset="0"/>
              <a:buChar char="•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/>
            </a:pPr>
            <a:endParaRPr lang="en-US" sz="210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Arial" charset="0"/>
              <a:cs typeface="Arial" charset="0"/>
              <a:sym typeface="Arial" charset="0"/>
            </a:endParaRPr>
          </a:p>
          <a:p>
            <a:pPr marL="38100">
              <a:buClr>
                <a:srgbClr val="808080"/>
              </a:buClr>
              <a:buSzPct val="100000"/>
              <a:buFont typeface="Times" charset="0"/>
              <a:buChar char="•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/>
            </a:pPr>
            <a:endParaRPr lang="en-US" sz="210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Arial" charset="0"/>
              <a:cs typeface="Arial" charset="0"/>
              <a:sym typeface="Arial" charset="0"/>
            </a:endParaRPr>
          </a:p>
          <a:p>
            <a:pPr marL="38100">
              <a:buClr>
                <a:srgbClr val="808080"/>
              </a:buClr>
              <a:buSzPct val="100000"/>
              <a:buFont typeface="Times" charset="0"/>
              <a:buNone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/>
            </a:pPr>
            <a:endParaRPr lang="en-US" sz="210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808807"/>
              </p:ext>
            </p:extLst>
          </p:nvPr>
        </p:nvGraphicFramePr>
        <p:xfrm>
          <a:off x="3581400" y="3429000"/>
          <a:ext cx="3200400" cy="2364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9" name="Document" r:id="rId4" imgW="8888889" imgH="8228571" progId="Word.Document.12">
                  <p:link updateAutomatic="1"/>
                </p:oleObj>
              </mc:Choice>
              <mc:Fallback>
                <p:oleObj name="Document" r:id="rId4" imgW="8888889" imgH="8228571" progId="Word.Document.12">
                  <p:link updateAutomatic="1"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429000"/>
                        <a:ext cx="3200400" cy="23642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3429000"/>
            <a:ext cx="3124200" cy="2362200"/>
          </a:xfrm>
          <a:prstGeom prst="rect">
            <a:avLst/>
          </a:prstGeom>
          <a:blipFill dpi="0" rotWithShape="0">
            <a:blip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219200" y="3124200"/>
            <a:ext cx="1371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/>
              </a:rPr>
              <a:t>ECPC-</a:t>
            </a:r>
            <a:r>
              <a:rPr lang="en-US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/>
              </a:rPr>
              <a:t>RSM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95800" y="3124200"/>
            <a:ext cx="12449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/>
              </a:rPr>
              <a:t>ECP2-</a:t>
            </a:r>
            <a:r>
              <a:rPr lang="en-US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/>
              </a:rPr>
              <a:t>RSM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6781800" y="3200400"/>
            <a:ext cx="2286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i="1" dirty="0" smtClean="0">
                <a:solidFill>
                  <a:schemeClr val="accent2"/>
                </a:solidFill>
                <a:latin typeface="Arial" charset="0"/>
              </a:rPr>
              <a:t>ECP2-RSM shows more realistic  moisture transport from the Gulf of Mexico, and displays more robust upper-level jet. </a:t>
            </a:r>
          </a:p>
          <a:p>
            <a:pPr algn="ctr"/>
            <a:endParaRPr lang="en-US" sz="1800" i="1" dirty="0" smtClean="0">
              <a:solidFill>
                <a:srgbClr val="FF0000"/>
              </a:solidFill>
              <a:latin typeface="Arial" charset="0"/>
            </a:endParaRPr>
          </a:p>
          <a:p>
            <a:pPr algn="ctr"/>
            <a:r>
              <a:rPr lang="en-US" sz="1800" i="1" dirty="0" smtClean="0">
                <a:solidFill>
                  <a:srgbClr val="FF0000"/>
                </a:solidFill>
                <a:latin typeface="Arial" charset="0"/>
              </a:rPr>
              <a:t>ECP2 has better agreement with observations.</a:t>
            </a:r>
            <a:r>
              <a:rPr lang="en-US" sz="1800" i="1" dirty="0" smtClean="0">
                <a:solidFill>
                  <a:schemeClr val="accent2"/>
                </a:solidFill>
                <a:latin typeface="Arial" charset="0"/>
              </a:rPr>
              <a:t> </a:t>
            </a:r>
            <a:endParaRPr lang="en-US" sz="1800" i="1" dirty="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1981201" y="1219200"/>
            <a:ext cx="5133975" cy="400050"/>
            <a:chOff x="-21" y="-48"/>
            <a:chExt cx="3234" cy="252"/>
          </a:xfrm>
        </p:grpSpPr>
        <p:grpSp>
          <p:nvGrpSpPr>
            <p:cNvPr id="34820" name="Group 3"/>
            <p:cNvGrpSpPr>
              <a:grpSpLocks/>
            </p:cNvGrpSpPr>
            <p:nvPr/>
          </p:nvGrpSpPr>
          <p:grpSpPr bwMode="auto">
            <a:xfrm>
              <a:off x="-21" y="-48"/>
              <a:ext cx="3234" cy="252"/>
              <a:chOff x="-21" y="-48"/>
              <a:chExt cx="3234" cy="252"/>
            </a:xfrm>
          </p:grpSpPr>
          <p:grpSp>
            <p:nvGrpSpPr>
              <p:cNvPr id="34821" name="Group 4"/>
              <p:cNvGrpSpPr>
                <a:grpSpLocks/>
              </p:cNvGrpSpPr>
              <p:nvPr/>
            </p:nvGrpSpPr>
            <p:grpSpPr bwMode="auto">
              <a:xfrm>
                <a:off x="-21" y="-48"/>
                <a:ext cx="3234" cy="252"/>
                <a:chOff x="-21" y="-48"/>
                <a:chExt cx="3234" cy="252"/>
              </a:xfrm>
            </p:grpSpPr>
            <p:sp>
              <p:nvSpPr>
                <p:cNvPr id="17413" name="Rectangle 5"/>
                <p:cNvSpPr>
                  <a:spLocks/>
                </p:cNvSpPr>
                <p:nvPr/>
              </p:nvSpPr>
              <p:spPr bwMode="auto">
                <a:xfrm>
                  <a:off x="-21" y="-48"/>
                  <a:ext cx="3234" cy="25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39191" bIns="0">
                  <a:prstTxWarp prst="textNoShape">
                    <a:avLst/>
                  </a:prstTxWarp>
                  <a:spAutoFit/>
                </a:bodyPr>
                <a:lstStyle/>
                <a:p>
                  <a:pPr marL="38100" algn="ctr">
                    <a:tabLst>
                      <a:tab pos="38100" algn="l"/>
                      <a:tab pos="495300" algn="l"/>
                      <a:tab pos="952500" algn="l"/>
                      <a:tab pos="1409700" algn="l"/>
                      <a:tab pos="1866900" algn="l"/>
                      <a:tab pos="2324100" algn="l"/>
                      <a:tab pos="2781300" algn="l"/>
                      <a:tab pos="3238500" algn="l"/>
                      <a:tab pos="3695700" algn="l"/>
                      <a:tab pos="4152900" algn="l"/>
                      <a:tab pos="4610100" algn="l"/>
                      <a:tab pos="5067300" algn="l"/>
                      <a:tab pos="5524500" algn="l"/>
                      <a:tab pos="5981700" algn="l"/>
                      <a:tab pos="6438900" algn="l"/>
                      <a:tab pos="6896100" algn="l"/>
                      <a:tab pos="7353300" algn="l"/>
                      <a:tab pos="7810500" algn="l"/>
                      <a:tab pos="8267700" algn="l"/>
                      <a:tab pos="8724900" algn="l"/>
                      <a:tab pos="9182100" algn="l"/>
                    </a:tabLst>
                    <a:defRPr/>
                  </a:pPr>
                  <a:r>
                    <a:rPr lang="en-US" sz="2600" dirty="0">
                      <a:solidFill>
                        <a:srgbClr val="808080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" charset="0"/>
                      <a:ea typeface="Arial" charset="0"/>
                      <a:cs typeface="Arial" charset="0"/>
                      <a:sym typeface="Arial" charset="0"/>
                    </a:rPr>
                    <a:t>ECP2-RSM  AOGCM-Driven Runs</a:t>
                  </a:r>
                </a:p>
              </p:txBody>
            </p:sp>
          </p:grpSp>
        </p:grpSp>
      </p:grpSp>
      <p:sp>
        <p:nvSpPr>
          <p:cNvPr id="17414" name="Rectangle 6"/>
          <p:cNvSpPr>
            <a:spLocks/>
          </p:cNvSpPr>
          <p:nvPr/>
        </p:nvSpPr>
        <p:spPr bwMode="auto">
          <a:xfrm>
            <a:off x="457200" y="2080858"/>
            <a:ext cx="8305800" cy="38519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9200" bIns="0">
            <a:prstTxWarp prst="textNoShape">
              <a:avLst/>
            </a:prstTxWarp>
          </a:bodyPr>
          <a:lstStyle/>
          <a:p>
            <a:pPr marL="38100">
              <a:buClr>
                <a:srgbClr val="808080"/>
              </a:buClr>
              <a:buSzPct val="100000"/>
              <a:buFont typeface="Times" charset="0"/>
              <a:buChar char="•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/>
            </a:pPr>
            <a:r>
              <a:rPr lang="en-US" sz="21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 Phase </a:t>
            </a:r>
            <a:r>
              <a:rPr lang="en-US" sz="2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II</a:t>
            </a:r>
            <a:endParaRPr lang="en-US" sz="210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Arial" charset="0"/>
              <a:cs typeface="Arial" charset="0"/>
              <a:sym typeface="Arial" charset="0"/>
            </a:endParaRPr>
          </a:p>
          <a:p>
            <a:pPr marL="38100">
              <a:buClr>
                <a:srgbClr val="808080"/>
              </a:buClr>
              <a:buSzPct val="10000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/>
            </a:pPr>
            <a:r>
              <a:rPr lang="en-US" sz="2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ECP2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-RSM </a:t>
            </a:r>
            <a:r>
              <a:rPr lang="en-US" sz="2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is scheduled to use initial 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and boundary conditions from GFDL CM2.1 and HADCM3. </a:t>
            </a:r>
            <a:r>
              <a:rPr lang="en-US" sz="2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SRES 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A2 </a:t>
            </a:r>
            <a:r>
              <a:rPr lang="en-US" sz="2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forces both global and regional models future projections. </a:t>
            </a:r>
            <a:endParaRPr lang="en-US" sz="210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Arial" charset="0"/>
              <a:cs typeface="Arial" charset="0"/>
              <a:sym typeface="Arial" charset="0"/>
            </a:endParaRPr>
          </a:p>
          <a:p>
            <a:pPr marL="38100">
              <a:buClr>
                <a:srgbClr val="808080"/>
              </a:buClr>
              <a:buSzPct val="10000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/>
            </a:pPr>
            <a:endParaRPr lang="en-US" sz="210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Arial" charset="0"/>
              <a:cs typeface="Arial" charset="0"/>
              <a:sym typeface="Arial" charset="0"/>
            </a:endParaRPr>
          </a:p>
          <a:p>
            <a:pPr marL="38100">
              <a:buClr>
                <a:srgbClr val="808080"/>
              </a:buClr>
              <a:buSzPct val="10000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/>
            </a:pPr>
            <a:r>
              <a:rPr lang="en-US" sz="2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GFDL CM2.1-driven runs:</a:t>
            </a:r>
          </a:p>
          <a:p>
            <a:pPr marL="38100">
              <a:spcBef>
                <a:spcPts val="600"/>
              </a:spcBef>
              <a:buClr>
                <a:srgbClr val="808080"/>
              </a:buClr>
              <a:buSzPct val="10000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/>
            </a:pPr>
            <a:r>
              <a:rPr lang="en-US" sz="2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Present 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climate [1968-2000]: </a:t>
            </a:r>
            <a:r>
              <a:rPr lang="en-US" sz="2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The ECP2-RSM precipitation 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and 2-m temperature </a:t>
            </a:r>
            <a:r>
              <a:rPr lang="en-US" sz="2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fields are 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available in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NetCDF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 for the entire period. </a:t>
            </a:r>
            <a:endParaRPr lang="en-US" sz="2100" dirty="0" smtClean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Arial" charset="0"/>
              <a:cs typeface="Arial" charset="0"/>
              <a:sym typeface="Arial" charset="0"/>
            </a:endParaRPr>
          </a:p>
          <a:p>
            <a:pPr marL="38100">
              <a:spcBef>
                <a:spcPts val="600"/>
              </a:spcBef>
              <a:buClr>
                <a:srgbClr val="808080"/>
              </a:buClr>
              <a:buSzPct val="10000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/>
            </a:pPr>
            <a:r>
              <a:rPr lang="en-US" sz="2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(Except for Table 5, most of the table variables are now available at NARCCAP website).</a:t>
            </a:r>
            <a:endParaRPr lang="en-US" sz="210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Arial" charset="0"/>
              <a:cs typeface="Arial" charset="0"/>
              <a:sym typeface="Arial" charset="0"/>
            </a:endParaRPr>
          </a:p>
          <a:p>
            <a:pPr marL="38100">
              <a:spcBef>
                <a:spcPts val="600"/>
              </a:spcBef>
              <a:buClr>
                <a:srgbClr val="808080"/>
              </a:buClr>
              <a:buSzPct val="10000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/>
            </a:pPr>
            <a:r>
              <a:rPr lang="en-US" sz="21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Future climate [2038-2070</a:t>
            </a:r>
            <a:r>
              <a:rPr lang="en-US" sz="2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] is running.   </a:t>
            </a:r>
            <a:r>
              <a:rPr lang="en-US" sz="2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(Done and tables are available. Thanks Seth!). </a:t>
            </a:r>
            <a:endParaRPr lang="en-US" sz="210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Arial" charset="0"/>
              <a:cs typeface="Arial" charset="0"/>
              <a:sym typeface="Arial" charset="0"/>
            </a:endParaRPr>
          </a:p>
          <a:p>
            <a:pPr marL="38100">
              <a:buClr>
                <a:srgbClr val="808080"/>
              </a:buClr>
              <a:buSzPct val="10000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/>
            </a:pPr>
            <a:endParaRPr lang="en-US" sz="210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Arial" charset="0"/>
              <a:cs typeface="Arial" charset="0"/>
              <a:sym typeface="Arial" charset="0"/>
            </a:endParaRPr>
          </a:p>
          <a:p>
            <a:pPr marL="38100">
              <a:buClr>
                <a:srgbClr val="808080"/>
              </a:buClr>
              <a:buSzPct val="100000"/>
              <a:buFont typeface="Times" charset="0"/>
              <a:buNone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/>
            </a:pPr>
            <a:endParaRPr lang="en-US" sz="210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1981201" y="1219200"/>
            <a:ext cx="5133975" cy="400050"/>
            <a:chOff x="-21" y="-48"/>
            <a:chExt cx="3234" cy="252"/>
          </a:xfrm>
        </p:grpSpPr>
        <p:grpSp>
          <p:nvGrpSpPr>
            <p:cNvPr id="34820" name="Group 3"/>
            <p:cNvGrpSpPr>
              <a:grpSpLocks/>
            </p:cNvGrpSpPr>
            <p:nvPr/>
          </p:nvGrpSpPr>
          <p:grpSpPr bwMode="auto">
            <a:xfrm>
              <a:off x="-21" y="-48"/>
              <a:ext cx="3234" cy="252"/>
              <a:chOff x="-21" y="-48"/>
              <a:chExt cx="3234" cy="252"/>
            </a:xfrm>
          </p:grpSpPr>
          <p:grpSp>
            <p:nvGrpSpPr>
              <p:cNvPr id="34821" name="Group 4"/>
              <p:cNvGrpSpPr>
                <a:grpSpLocks/>
              </p:cNvGrpSpPr>
              <p:nvPr/>
            </p:nvGrpSpPr>
            <p:grpSpPr bwMode="auto">
              <a:xfrm>
                <a:off x="-21" y="-48"/>
                <a:ext cx="3234" cy="252"/>
                <a:chOff x="-21" y="-48"/>
                <a:chExt cx="3234" cy="252"/>
              </a:xfrm>
            </p:grpSpPr>
            <p:sp>
              <p:nvSpPr>
                <p:cNvPr id="17413" name="Rectangle 5"/>
                <p:cNvSpPr>
                  <a:spLocks/>
                </p:cNvSpPr>
                <p:nvPr/>
              </p:nvSpPr>
              <p:spPr bwMode="auto">
                <a:xfrm>
                  <a:off x="-21" y="-48"/>
                  <a:ext cx="3234" cy="25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39191" bIns="0">
                  <a:prstTxWarp prst="textNoShape">
                    <a:avLst/>
                  </a:prstTxWarp>
                  <a:spAutoFit/>
                </a:bodyPr>
                <a:lstStyle/>
                <a:p>
                  <a:pPr marL="38100" algn="ctr">
                    <a:tabLst>
                      <a:tab pos="38100" algn="l"/>
                      <a:tab pos="495300" algn="l"/>
                      <a:tab pos="952500" algn="l"/>
                      <a:tab pos="1409700" algn="l"/>
                      <a:tab pos="1866900" algn="l"/>
                      <a:tab pos="2324100" algn="l"/>
                      <a:tab pos="2781300" algn="l"/>
                      <a:tab pos="3238500" algn="l"/>
                      <a:tab pos="3695700" algn="l"/>
                      <a:tab pos="4152900" algn="l"/>
                      <a:tab pos="4610100" algn="l"/>
                      <a:tab pos="5067300" algn="l"/>
                      <a:tab pos="5524500" algn="l"/>
                      <a:tab pos="5981700" algn="l"/>
                      <a:tab pos="6438900" algn="l"/>
                      <a:tab pos="6896100" algn="l"/>
                      <a:tab pos="7353300" algn="l"/>
                      <a:tab pos="7810500" algn="l"/>
                      <a:tab pos="8267700" algn="l"/>
                      <a:tab pos="8724900" algn="l"/>
                      <a:tab pos="9182100" algn="l"/>
                    </a:tabLst>
                    <a:defRPr/>
                  </a:pPr>
                  <a:r>
                    <a:rPr lang="en-US" sz="2600" dirty="0">
                      <a:solidFill>
                        <a:srgbClr val="808080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" charset="0"/>
                      <a:ea typeface="Arial" charset="0"/>
                      <a:cs typeface="Arial" charset="0"/>
                      <a:sym typeface="Arial" charset="0"/>
                    </a:rPr>
                    <a:t>ECP2-RSM  AOGCM-Driven Runs</a:t>
                  </a:r>
                </a:p>
              </p:txBody>
            </p:sp>
          </p:grpSp>
        </p:grpSp>
      </p:grpSp>
      <p:sp>
        <p:nvSpPr>
          <p:cNvPr id="17414" name="Rectangle 6"/>
          <p:cNvSpPr>
            <a:spLocks/>
          </p:cNvSpPr>
          <p:nvPr/>
        </p:nvSpPr>
        <p:spPr bwMode="auto">
          <a:xfrm>
            <a:off x="457200" y="1676400"/>
            <a:ext cx="8305800" cy="4660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9200" bIns="0">
            <a:prstTxWarp prst="textNoShape">
              <a:avLst/>
            </a:prstTxWarp>
          </a:bodyPr>
          <a:lstStyle/>
          <a:p>
            <a:pPr marL="38100">
              <a:buClr>
                <a:srgbClr val="808080"/>
              </a:buClr>
              <a:buSzPct val="100000"/>
              <a:buFont typeface="Times" charset="0"/>
              <a:buChar char="•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/>
            </a:pPr>
            <a:r>
              <a:rPr lang="en-US" sz="21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 Phase </a:t>
            </a:r>
            <a:r>
              <a:rPr lang="en-US" sz="2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II</a:t>
            </a:r>
            <a:endParaRPr lang="en-US" sz="210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Arial" charset="0"/>
              <a:cs typeface="Arial" charset="0"/>
              <a:sym typeface="Arial" charset="0"/>
            </a:endParaRPr>
          </a:p>
          <a:p>
            <a:pPr marL="38100">
              <a:buClr>
                <a:srgbClr val="808080"/>
              </a:buClr>
              <a:buSzPct val="10000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/>
            </a:pPr>
            <a:endParaRPr lang="en-US" sz="210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Arial" charset="0"/>
              <a:cs typeface="Arial" charset="0"/>
              <a:sym typeface="Arial" charset="0"/>
            </a:endParaRPr>
          </a:p>
          <a:p>
            <a:pPr marL="38100">
              <a:buClr>
                <a:srgbClr val="808080"/>
              </a:buClr>
              <a:buSzPct val="10000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/>
            </a:pPr>
            <a:r>
              <a:rPr lang="en-US" sz="2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HadCM3-driven runs:</a:t>
            </a:r>
          </a:p>
          <a:p>
            <a:pPr marL="38100">
              <a:buClr>
                <a:srgbClr val="808080"/>
              </a:buClr>
              <a:buSzPct val="10000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/>
            </a:pPr>
            <a:r>
              <a:rPr lang="en-US" sz="2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Depending upon available computer resources.</a:t>
            </a:r>
          </a:p>
          <a:p>
            <a:pPr marL="38100">
              <a:buClr>
                <a:srgbClr val="808080"/>
              </a:buClr>
              <a:buSzPct val="10000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/>
            </a:pPr>
            <a:endParaRPr lang="en-US" sz="210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Arial" charset="0"/>
              <a:cs typeface="Arial" charset="0"/>
              <a:sym typeface="Arial" charset="0"/>
            </a:endParaRPr>
          </a:p>
          <a:p>
            <a:pPr marL="38100">
              <a:buClr>
                <a:srgbClr val="808080"/>
              </a:buClr>
              <a:buSzPct val="10000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/>
            </a:pPr>
            <a:r>
              <a:rPr lang="en-US" sz="2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F</a:t>
            </a:r>
            <a:r>
              <a:rPr lang="en-US" sz="2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rom one of the UFRJ clusters, 256 cores will be dedicated to those HadCM3-driven projections</a:t>
            </a:r>
            <a:r>
              <a:rPr lang="en-US" sz="2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. </a:t>
            </a:r>
          </a:p>
          <a:p>
            <a:pPr marL="38100">
              <a:buClr>
                <a:srgbClr val="808080"/>
              </a:buClr>
              <a:buSzPct val="100000"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/>
            </a:pPr>
            <a:r>
              <a:rPr lang="en-US" sz="2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Initial </a:t>
            </a:r>
            <a:r>
              <a:rPr lang="en-US" sz="2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and boundary conditions in preparation</a:t>
            </a:r>
            <a:r>
              <a:rPr lang="en-US" sz="2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.</a:t>
            </a:r>
            <a:endParaRPr lang="en-US" sz="210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Arial" charset="0"/>
              <a:cs typeface="Arial" charset="0"/>
              <a:sym typeface="Arial" charset="0"/>
            </a:endParaRPr>
          </a:p>
          <a:p>
            <a:pPr marL="38100">
              <a:buClr>
                <a:srgbClr val="808080"/>
              </a:buClr>
              <a:buSzPct val="100000"/>
              <a:buFont typeface="Times" charset="0"/>
              <a:buNone/>
              <a:tabLst>
                <a:tab pos="38100" algn="l"/>
                <a:tab pos="495300" algn="l"/>
                <a:tab pos="952500" algn="l"/>
                <a:tab pos="1409700" algn="l"/>
                <a:tab pos="1866900" algn="l"/>
                <a:tab pos="2324100" algn="l"/>
                <a:tab pos="2781300" algn="l"/>
                <a:tab pos="3238500" algn="l"/>
                <a:tab pos="3695700" algn="l"/>
                <a:tab pos="4152900" algn="l"/>
                <a:tab pos="4610100" algn="l"/>
                <a:tab pos="5067300" algn="l"/>
                <a:tab pos="5524500" algn="l"/>
                <a:tab pos="5981700" algn="l"/>
                <a:tab pos="6438900" algn="l"/>
                <a:tab pos="6896100" algn="l"/>
                <a:tab pos="7353300" algn="l"/>
                <a:tab pos="7810500" algn="l"/>
                <a:tab pos="8267700" algn="l"/>
                <a:tab pos="8724900" algn="l"/>
                <a:tab pos="9182100" algn="l"/>
              </a:tabLst>
              <a:defRPr/>
            </a:pPr>
            <a:endParaRPr lang="en-US" sz="210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7215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1295400" y="990600"/>
            <a:ext cx="6415088" cy="400050"/>
            <a:chOff x="-453" y="-192"/>
            <a:chExt cx="4041" cy="252"/>
          </a:xfrm>
        </p:grpSpPr>
        <p:grpSp>
          <p:nvGrpSpPr>
            <p:cNvPr id="38919" name="Group 3"/>
            <p:cNvGrpSpPr>
              <a:grpSpLocks/>
            </p:cNvGrpSpPr>
            <p:nvPr/>
          </p:nvGrpSpPr>
          <p:grpSpPr bwMode="auto">
            <a:xfrm>
              <a:off x="-453" y="-192"/>
              <a:ext cx="4041" cy="252"/>
              <a:chOff x="-453" y="-192"/>
              <a:chExt cx="4041" cy="252"/>
            </a:xfrm>
          </p:grpSpPr>
          <p:grpSp>
            <p:nvGrpSpPr>
              <p:cNvPr id="38920" name="Group 4"/>
              <p:cNvGrpSpPr>
                <a:grpSpLocks/>
              </p:cNvGrpSpPr>
              <p:nvPr/>
            </p:nvGrpSpPr>
            <p:grpSpPr bwMode="auto">
              <a:xfrm>
                <a:off x="-453" y="-192"/>
                <a:ext cx="4041" cy="252"/>
                <a:chOff x="-453" y="-192"/>
                <a:chExt cx="4041" cy="252"/>
              </a:xfrm>
            </p:grpSpPr>
            <p:sp>
              <p:nvSpPr>
                <p:cNvPr id="17413" name="Rectangle 5"/>
                <p:cNvSpPr>
                  <a:spLocks/>
                </p:cNvSpPr>
                <p:nvPr/>
              </p:nvSpPr>
              <p:spPr bwMode="auto">
                <a:xfrm>
                  <a:off x="-453" y="-192"/>
                  <a:ext cx="4041" cy="25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39191" bIns="0">
                  <a:prstTxWarp prst="textNoShape">
                    <a:avLst/>
                  </a:prstTxWarp>
                  <a:spAutoFit/>
                </a:bodyPr>
                <a:lstStyle/>
                <a:p>
                  <a:pPr marL="38100" algn="ctr">
                    <a:tabLst>
                      <a:tab pos="38100" algn="l"/>
                      <a:tab pos="495300" algn="l"/>
                      <a:tab pos="952500" algn="l"/>
                      <a:tab pos="1409700" algn="l"/>
                      <a:tab pos="1866900" algn="l"/>
                      <a:tab pos="2324100" algn="l"/>
                      <a:tab pos="2781300" algn="l"/>
                      <a:tab pos="3238500" algn="l"/>
                      <a:tab pos="3695700" algn="l"/>
                      <a:tab pos="4152900" algn="l"/>
                      <a:tab pos="4610100" algn="l"/>
                      <a:tab pos="5067300" algn="l"/>
                      <a:tab pos="5524500" algn="l"/>
                      <a:tab pos="5981700" algn="l"/>
                      <a:tab pos="6438900" algn="l"/>
                      <a:tab pos="6896100" algn="l"/>
                      <a:tab pos="7353300" algn="l"/>
                      <a:tab pos="7810500" algn="l"/>
                      <a:tab pos="8267700" algn="l"/>
                      <a:tab pos="8724900" algn="l"/>
                      <a:tab pos="9182100" algn="l"/>
                    </a:tabLst>
                    <a:defRPr/>
                  </a:pPr>
                  <a:r>
                    <a:rPr lang="en-US" sz="2600">
                      <a:solidFill>
                        <a:srgbClr val="808080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" charset="0"/>
                      <a:ea typeface="Arial" charset="0"/>
                      <a:cs typeface="Arial" charset="0"/>
                      <a:sym typeface="Arial" charset="0"/>
                    </a:rPr>
                    <a:t>GFDL-Driven Run: 1971-2000 Precipitation</a:t>
                  </a:r>
                </a:p>
              </p:txBody>
            </p:sp>
          </p:grpSp>
        </p:grpSp>
      </p:grpSp>
      <p:sp>
        <p:nvSpPr>
          <p:cNvPr id="38915" name="Rectangle 10"/>
          <p:cNvSpPr>
            <a:spLocks noChangeArrowheads="1"/>
          </p:cNvSpPr>
          <p:nvPr/>
        </p:nvSpPr>
        <p:spPr bwMode="auto">
          <a:xfrm>
            <a:off x="228600" y="4495800"/>
            <a:ext cx="4419600" cy="18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i="1" dirty="0">
                <a:solidFill>
                  <a:schemeClr val="accent2"/>
                </a:solidFill>
                <a:latin typeface="Arial" charset="0"/>
              </a:rPr>
              <a:t>The </a:t>
            </a:r>
            <a:r>
              <a:rPr lang="en-US" sz="1800" i="1" dirty="0" smtClean="0">
                <a:solidFill>
                  <a:schemeClr val="accent2"/>
                </a:solidFill>
                <a:latin typeface="Arial" charset="0"/>
              </a:rPr>
              <a:t>ECP2-RSM </a:t>
            </a:r>
            <a:r>
              <a:rPr lang="en-US" sz="1800" i="1" dirty="0">
                <a:solidFill>
                  <a:schemeClr val="accent2"/>
                </a:solidFill>
                <a:latin typeface="Arial" charset="0"/>
              </a:rPr>
              <a:t>domain covers a larger portion of the Atlantic Ocean in comparison to RegCM3</a:t>
            </a:r>
            <a:r>
              <a:rPr lang="en-US" sz="1800" i="1" dirty="0" smtClean="0">
                <a:solidFill>
                  <a:schemeClr val="accent2"/>
                </a:solidFill>
                <a:latin typeface="Arial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1800" i="1" dirty="0" smtClean="0">
                <a:solidFill>
                  <a:schemeClr val="accent2"/>
                </a:solidFill>
                <a:latin typeface="Arial" charset="0"/>
              </a:rPr>
              <a:t>Both RCMs </a:t>
            </a:r>
            <a:r>
              <a:rPr lang="en-US" sz="1800" i="1" dirty="0" smtClean="0">
                <a:solidFill>
                  <a:schemeClr val="accent2"/>
                </a:solidFill>
                <a:latin typeface="Arial" charset="0"/>
              </a:rPr>
              <a:t>shows </a:t>
            </a:r>
            <a:r>
              <a:rPr lang="en-US" sz="1800" i="1" dirty="0" smtClean="0">
                <a:solidFill>
                  <a:schemeClr val="accent2"/>
                </a:solidFill>
                <a:latin typeface="Arial" charset="0"/>
              </a:rPr>
              <a:t>increased precipitation over the Atlantic Ocean in comparison to the global driven model. </a:t>
            </a:r>
            <a:endParaRPr lang="en-US" sz="1800" i="1" dirty="0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38916" name="Picture 9" descr="GFDL_prec_1971_2000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00200"/>
            <a:ext cx="377348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10" descr="RSM_GFDL_1971_2000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752600"/>
            <a:ext cx="3962400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11" descr="RegCM3+GFDL_current.b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4191000"/>
            <a:ext cx="3962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ight Arrow 1"/>
          <p:cNvSpPr/>
          <p:nvPr/>
        </p:nvSpPr>
        <p:spPr bwMode="auto">
          <a:xfrm>
            <a:off x="4114800" y="2819400"/>
            <a:ext cx="978408" cy="484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-112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4114800" y="4038600"/>
            <a:ext cx="990600" cy="484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-112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2362198" y="838200"/>
            <a:ext cx="4259263" cy="400050"/>
            <a:chOff x="219" y="-288"/>
            <a:chExt cx="2683" cy="252"/>
          </a:xfrm>
        </p:grpSpPr>
        <p:grpSp>
          <p:nvGrpSpPr>
            <p:cNvPr id="43015" name="Group 3"/>
            <p:cNvGrpSpPr>
              <a:grpSpLocks/>
            </p:cNvGrpSpPr>
            <p:nvPr/>
          </p:nvGrpSpPr>
          <p:grpSpPr bwMode="auto">
            <a:xfrm>
              <a:off x="219" y="-288"/>
              <a:ext cx="2683" cy="252"/>
              <a:chOff x="219" y="-288"/>
              <a:chExt cx="2683" cy="252"/>
            </a:xfrm>
          </p:grpSpPr>
          <p:grpSp>
            <p:nvGrpSpPr>
              <p:cNvPr id="43016" name="Group 4"/>
              <p:cNvGrpSpPr>
                <a:grpSpLocks/>
              </p:cNvGrpSpPr>
              <p:nvPr/>
            </p:nvGrpSpPr>
            <p:grpSpPr bwMode="auto">
              <a:xfrm>
                <a:off x="219" y="-288"/>
                <a:ext cx="2683" cy="252"/>
                <a:chOff x="219" y="-288"/>
                <a:chExt cx="2683" cy="252"/>
              </a:xfrm>
            </p:grpSpPr>
            <p:sp>
              <p:nvSpPr>
                <p:cNvPr id="17413" name="Rectangle 5"/>
                <p:cNvSpPr>
                  <a:spLocks/>
                </p:cNvSpPr>
                <p:nvPr/>
              </p:nvSpPr>
              <p:spPr bwMode="auto">
                <a:xfrm>
                  <a:off x="219" y="-288"/>
                  <a:ext cx="2683" cy="25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39191" bIns="0">
                  <a:prstTxWarp prst="textNoShape">
                    <a:avLst/>
                  </a:prstTxWarp>
                  <a:spAutoFit/>
                </a:bodyPr>
                <a:lstStyle/>
                <a:p>
                  <a:pPr marL="38100" algn="ctr">
                    <a:tabLst>
                      <a:tab pos="38100" algn="l"/>
                      <a:tab pos="495300" algn="l"/>
                      <a:tab pos="952500" algn="l"/>
                      <a:tab pos="1409700" algn="l"/>
                      <a:tab pos="1866900" algn="l"/>
                      <a:tab pos="2324100" algn="l"/>
                      <a:tab pos="2781300" algn="l"/>
                      <a:tab pos="3238500" algn="l"/>
                      <a:tab pos="3695700" algn="l"/>
                      <a:tab pos="4152900" algn="l"/>
                      <a:tab pos="4610100" algn="l"/>
                      <a:tab pos="5067300" algn="l"/>
                      <a:tab pos="5524500" algn="l"/>
                      <a:tab pos="5981700" algn="l"/>
                      <a:tab pos="6438900" algn="l"/>
                      <a:tab pos="6896100" algn="l"/>
                      <a:tab pos="7353300" algn="l"/>
                      <a:tab pos="7810500" algn="l"/>
                      <a:tab pos="8267700" algn="l"/>
                      <a:tab pos="8724900" algn="l"/>
                      <a:tab pos="9182100" algn="l"/>
                    </a:tabLst>
                    <a:defRPr/>
                  </a:pPr>
                  <a:r>
                    <a:rPr lang="en-US" sz="2600" dirty="0">
                      <a:solidFill>
                        <a:srgbClr val="808080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" charset="0"/>
                      <a:ea typeface="Arial" charset="0"/>
                      <a:cs typeface="Arial" charset="0"/>
                      <a:sym typeface="Arial" charset="0"/>
                    </a:rPr>
                    <a:t>1979-2000 2-m </a:t>
                  </a:r>
                  <a:r>
                    <a:rPr lang="en-US" sz="2600" dirty="0" smtClean="0">
                      <a:solidFill>
                        <a:srgbClr val="808080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" charset="0"/>
                      <a:ea typeface="Arial" charset="0"/>
                      <a:cs typeface="Arial" charset="0"/>
                      <a:sym typeface="Arial" charset="0"/>
                    </a:rPr>
                    <a:t>Temperature</a:t>
                  </a:r>
                  <a:endParaRPr lang="en-US" sz="2600" dirty="0">
                    <a:solidFill>
                      <a:srgbClr val="80808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Arial" charset="0"/>
                    <a:ea typeface="Arial" charset="0"/>
                    <a:cs typeface="Arial" charset="0"/>
                    <a:sym typeface="Arial" charset="0"/>
                  </a:endParaRPr>
                </a:p>
              </p:txBody>
            </p:sp>
          </p:grpSp>
        </p:grpSp>
      </p:grpSp>
      <p:pic>
        <p:nvPicPr>
          <p:cNvPr id="43011" name="Picture 7" descr="GFDL_t2m_1979_2000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1838" y="1524000"/>
            <a:ext cx="399256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8" descr="RSM_R2_t2m_1979_2000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962400"/>
            <a:ext cx="3886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11" descr="R2_t2m_1979_2000.b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447800"/>
            <a:ext cx="3886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12" descr="RSM_GFDL_t2m_1979_2000.bmp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962400"/>
            <a:ext cx="3962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own Arrow 9"/>
          <p:cNvSpPr/>
          <p:nvPr/>
        </p:nvSpPr>
        <p:spPr bwMode="auto">
          <a:xfrm>
            <a:off x="457200" y="3657600"/>
            <a:ext cx="484632" cy="5334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-112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4419600" y="3581400"/>
            <a:ext cx="484632" cy="5334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-112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2057401" y="990600"/>
            <a:ext cx="4894265" cy="400050"/>
            <a:chOff x="27" y="-192"/>
            <a:chExt cx="3083" cy="252"/>
          </a:xfrm>
        </p:grpSpPr>
        <p:grpSp>
          <p:nvGrpSpPr>
            <p:cNvPr id="38919" name="Group 3"/>
            <p:cNvGrpSpPr>
              <a:grpSpLocks/>
            </p:cNvGrpSpPr>
            <p:nvPr/>
          </p:nvGrpSpPr>
          <p:grpSpPr bwMode="auto">
            <a:xfrm>
              <a:off x="27" y="-192"/>
              <a:ext cx="3083" cy="252"/>
              <a:chOff x="27" y="-192"/>
              <a:chExt cx="3083" cy="252"/>
            </a:xfrm>
          </p:grpSpPr>
          <p:grpSp>
            <p:nvGrpSpPr>
              <p:cNvPr id="38920" name="Group 4"/>
              <p:cNvGrpSpPr>
                <a:grpSpLocks/>
              </p:cNvGrpSpPr>
              <p:nvPr/>
            </p:nvGrpSpPr>
            <p:grpSpPr bwMode="auto">
              <a:xfrm>
                <a:off x="27" y="-192"/>
                <a:ext cx="3083" cy="252"/>
                <a:chOff x="27" y="-192"/>
                <a:chExt cx="3083" cy="252"/>
              </a:xfrm>
            </p:grpSpPr>
            <p:sp>
              <p:nvSpPr>
                <p:cNvPr id="17413" name="Rectangle 5"/>
                <p:cNvSpPr>
                  <a:spLocks/>
                </p:cNvSpPr>
                <p:nvPr/>
              </p:nvSpPr>
              <p:spPr bwMode="auto">
                <a:xfrm>
                  <a:off x="27" y="-192"/>
                  <a:ext cx="3083" cy="25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39191" bIns="0">
                  <a:prstTxWarp prst="textNoShape">
                    <a:avLst/>
                  </a:prstTxWarp>
                  <a:spAutoFit/>
                </a:bodyPr>
                <a:lstStyle/>
                <a:p>
                  <a:pPr marL="38100" algn="ctr">
                    <a:tabLst>
                      <a:tab pos="38100" algn="l"/>
                      <a:tab pos="495300" algn="l"/>
                      <a:tab pos="952500" algn="l"/>
                      <a:tab pos="1409700" algn="l"/>
                      <a:tab pos="1866900" algn="l"/>
                      <a:tab pos="2324100" algn="l"/>
                      <a:tab pos="2781300" algn="l"/>
                      <a:tab pos="3238500" algn="l"/>
                      <a:tab pos="3695700" algn="l"/>
                      <a:tab pos="4152900" algn="l"/>
                      <a:tab pos="4610100" algn="l"/>
                      <a:tab pos="5067300" algn="l"/>
                      <a:tab pos="5524500" algn="l"/>
                      <a:tab pos="5981700" algn="l"/>
                      <a:tab pos="6438900" algn="l"/>
                      <a:tab pos="6896100" algn="l"/>
                      <a:tab pos="7353300" algn="l"/>
                      <a:tab pos="7810500" algn="l"/>
                      <a:tab pos="8267700" algn="l"/>
                      <a:tab pos="8724900" algn="l"/>
                      <a:tab pos="9182100" algn="l"/>
                    </a:tabLst>
                    <a:defRPr/>
                  </a:pPr>
                  <a:r>
                    <a:rPr lang="en-US" sz="2600" dirty="0">
                      <a:solidFill>
                        <a:srgbClr val="808080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" charset="0"/>
                      <a:ea typeface="Arial" charset="0"/>
                      <a:cs typeface="Arial" charset="0"/>
                      <a:sym typeface="Arial" charset="0"/>
                    </a:rPr>
                    <a:t>GFDL-Driven </a:t>
                  </a:r>
                  <a:r>
                    <a:rPr lang="en-US" sz="2600" dirty="0" smtClean="0">
                      <a:solidFill>
                        <a:srgbClr val="808080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" charset="0"/>
                      <a:ea typeface="Arial" charset="0"/>
                      <a:cs typeface="Arial" charset="0"/>
                      <a:sym typeface="Arial" charset="0"/>
                    </a:rPr>
                    <a:t>Runs: Precipitation</a:t>
                  </a:r>
                  <a:endParaRPr lang="en-US" sz="2600" dirty="0">
                    <a:solidFill>
                      <a:srgbClr val="80808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Arial" charset="0"/>
                    <a:ea typeface="Arial" charset="0"/>
                    <a:cs typeface="Arial" charset="0"/>
                    <a:sym typeface="Arial" charset="0"/>
                  </a:endParaRPr>
                </a:p>
              </p:txBody>
            </p:sp>
          </p:grpSp>
        </p:grpSp>
      </p:grpSp>
      <p:sp>
        <p:nvSpPr>
          <p:cNvPr id="38915" name="Rectangle 10"/>
          <p:cNvSpPr>
            <a:spLocks noChangeArrowheads="1"/>
          </p:cNvSpPr>
          <p:nvPr/>
        </p:nvSpPr>
        <p:spPr bwMode="auto">
          <a:xfrm>
            <a:off x="1219200" y="5105400"/>
            <a:ext cx="6858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sz="2000" i="1" dirty="0" smtClean="0">
              <a:solidFill>
                <a:schemeClr val="accent2"/>
              </a:solidFill>
              <a:latin typeface="Arial" charset="0"/>
            </a:endParaRPr>
          </a:p>
          <a:p>
            <a:r>
              <a:rPr lang="en-US" sz="2000" i="1" dirty="0" smtClean="0">
                <a:solidFill>
                  <a:schemeClr val="accent2"/>
                </a:solidFill>
                <a:latin typeface="Arial" charset="0"/>
              </a:rPr>
              <a:t> Increased precipitation can been found in both current and future climates over the Atlantic </a:t>
            </a:r>
            <a:r>
              <a:rPr lang="en-US" sz="2000" i="1" dirty="0" smtClean="0">
                <a:solidFill>
                  <a:schemeClr val="accent2"/>
                </a:solidFill>
                <a:latin typeface="Arial" charset="0"/>
              </a:rPr>
              <a:t>Ocean</a:t>
            </a:r>
            <a:r>
              <a:rPr lang="en-US" sz="2000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2000" i="1" dirty="0" smtClean="0">
                <a:solidFill>
                  <a:schemeClr val="accent2"/>
                </a:solidFill>
                <a:latin typeface="Arial" charset="0"/>
              </a:rPr>
              <a:t>as a result of the GFDL SSTs. </a:t>
            </a:r>
            <a:endParaRPr lang="en-US" sz="2000" i="1" dirty="0" smtClean="0">
              <a:solidFill>
                <a:schemeClr val="accent2"/>
              </a:solidFill>
              <a:latin typeface="Arial" charset="0"/>
            </a:endParaRPr>
          </a:p>
          <a:p>
            <a:endParaRPr lang="en-US" sz="2000" i="1" dirty="0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3" name="Picture 2" descr="ecpc2_gfdl_sresa2_p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828800"/>
            <a:ext cx="4191000" cy="3352800"/>
          </a:xfrm>
          <a:prstGeom prst="rect">
            <a:avLst/>
          </a:prstGeom>
        </p:spPr>
      </p:pic>
      <p:pic>
        <p:nvPicPr>
          <p:cNvPr id="13" name="Picture 10" descr="RSM_GFDL_1971_2000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676400"/>
            <a:ext cx="4191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ight Arrow 1"/>
          <p:cNvSpPr/>
          <p:nvPr/>
        </p:nvSpPr>
        <p:spPr bwMode="auto">
          <a:xfrm>
            <a:off x="4191000" y="3352800"/>
            <a:ext cx="978408" cy="484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6994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HG Mincho Light J;MS Gothic;HG "/>
        <a:cs typeface="HG Mincho Light J;MS Gothic;HG "/>
      </a:majorFont>
      <a:minorFont>
        <a:latin typeface="Times"/>
        <a:ea typeface="HG Mincho Light J;MS Gothic;HG "/>
        <a:cs typeface="HG Mincho Light J;MS Gothic;HG 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4220</TotalTime>
  <Words>746</Words>
  <Application>Microsoft Macintosh PowerPoint</Application>
  <PresentationFormat>On-screen Show (4:3)</PresentationFormat>
  <Paragraphs>117</Paragraphs>
  <Slides>16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Blank Presentation</vt:lpstr>
      <vt:lpstr>Macintosh HD:Users:ana:NOAA:SIO_MAPP_Nunes_AK(9_9_10)_AN.doc!OLE_LINK8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Ana Nunes</cp:lastModifiedBy>
  <cp:revision>212</cp:revision>
  <cp:lastPrinted>2012-04-09T08:05:45Z</cp:lastPrinted>
  <dcterms:created xsi:type="dcterms:W3CDTF">2011-04-06T12:04:02Z</dcterms:created>
  <dcterms:modified xsi:type="dcterms:W3CDTF">2012-04-09T16:46:16Z</dcterms:modified>
  <cp:category/>
</cp:coreProperties>
</file>