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docx" ContentType="application/vnd.openxmlformats-officedocument.wordprocessingml.document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333" r:id="rId3"/>
    <p:sldId id="334" r:id="rId4"/>
    <p:sldId id="295" r:id="rId5"/>
    <p:sldId id="357" r:id="rId6"/>
    <p:sldId id="345" r:id="rId7"/>
    <p:sldId id="300" r:id="rId8"/>
    <p:sldId id="340" r:id="rId9"/>
    <p:sldId id="346" r:id="rId10"/>
    <p:sldId id="352" r:id="rId11"/>
    <p:sldId id="347" r:id="rId12"/>
    <p:sldId id="349" r:id="rId13"/>
    <p:sldId id="353" r:id="rId14"/>
    <p:sldId id="354" r:id="rId15"/>
    <p:sldId id="350" r:id="rId16"/>
    <p:sldId id="325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EFFF9"/>
    <a:srgbClr val="EBEF95"/>
    <a:srgbClr val="F3E58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640" autoAdjust="0"/>
    <p:restoredTop sz="96241" autoAdjust="0"/>
  </p:normalViewPr>
  <p:slideViewPr>
    <p:cSldViewPr snapToGrid="0" snapToObjects="1">
      <p:cViewPr varScale="1">
        <p:scale>
          <a:sx n="131" d="100"/>
          <a:sy n="131" d="100"/>
        </p:scale>
        <p:origin x="-2024" y="-112"/>
      </p:cViewPr>
      <p:guideLst>
        <p:guide orient="horz" pos="1960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A0C56-DAEB-5041-95B9-340DDA7B4B0F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DA00A-8771-CF4C-9B7D-FA9FC7AD6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548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</a:t>
            </a:r>
            <a:r>
              <a:rPr lang="en-US" baseline="0" dirty="0" smtClean="0"/>
              <a:t> The domain covers the entire African continent at a 0.44x0.44 deg resolution</a:t>
            </a:r>
          </a:p>
          <a:p>
            <a:r>
              <a:rPr lang="en-US" baseline="0" dirty="0" smtClean="0"/>
              <a:t>(2) Six subregions are selected (1-6): Mediterranean, western sub-Sahara, central sub-Sahara, upper Nile, south-central sub-Sahara, and eastern 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04/20/10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000AC-C46C-6B47-B9DC-EFDC6B8FCF1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models (M01-M07) simulates qualitative features of annual mean precipitation in the CRU analysis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performance of individual models vary substantially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The ensemble of all seven models (ENS) compare closely with the CRU analysis.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E7978-EBB9-BA4F-8327-02B514F783E9}" type="datetimeFigureOut">
              <a:rPr lang="en-US" smtClean="0"/>
              <a:pPr/>
              <a:t>4/7/12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B0158-690A-864D-A0DF-EEB45A3B04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24" y="1174803"/>
            <a:ext cx="8523518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NARCCAP Multi-RCM Evaluations using RCMES: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Monthly surface air temperatures and precipitation over the conterminous U.S.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349" y="3401391"/>
            <a:ext cx="8517638" cy="144688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NARCCAP Users' Workshop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10-11 April 2012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Boulder, Colorado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400" dirty="0" smtClean="0">
                <a:latin typeface="Century Gothic"/>
                <a:cs typeface="Century Gothic"/>
              </a:rPr>
              <a:t>J. Kim</a:t>
            </a:r>
            <a:r>
              <a:rPr lang="en-US" sz="1400" baseline="30000" dirty="0" smtClean="0">
                <a:latin typeface="Century Gothic"/>
                <a:cs typeface="Century Gothic"/>
              </a:rPr>
              <a:t>1</a:t>
            </a:r>
            <a:r>
              <a:rPr lang="en-US" sz="1400" dirty="0" smtClean="0">
                <a:latin typeface="Century Gothic"/>
                <a:cs typeface="Century Gothic"/>
              </a:rPr>
              <a:t>, D.E. Waliser</a:t>
            </a: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, C. Mattmann</a:t>
            </a: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, L. Mearns</a:t>
            </a:r>
            <a:r>
              <a:rPr lang="en-US" sz="1400" baseline="30000" dirty="0" smtClean="0">
                <a:latin typeface="Century Gothic"/>
                <a:cs typeface="Century Gothic"/>
              </a:rPr>
              <a:t>3</a:t>
            </a:r>
            <a:r>
              <a:rPr lang="en-US" sz="1400" dirty="0" smtClean="0">
                <a:latin typeface="Century Gothic"/>
                <a:cs typeface="Century Gothic"/>
              </a:rPr>
              <a:t>, C. Goodale</a:t>
            </a: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 A. Hart</a:t>
            </a: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. Crichton</a:t>
            </a: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, S. Mcginnis</a:t>
            </a:r>
            <a:r>
              <a:rPr lang="en-US" sz="1400" baseline="30000" dirty="0" smtClean="0">
                <a:latin typeface="Century Gothic"/>
                <a:cs typeface="Century Gothic"/>
              </a:rPr>
              <a:t>3</a:t>
            </a:r>
            <a:endParaRPr lang="en-US" sz="1400" dirty="0" smtClean="0">
              <a:latin typeface="Century Gothic"/>
              <a:cs typeface="Century Gothic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34702" y="4867516"/>
            <a:ext cx="5719740" cy="86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 Joint Institute for Regional Earth System Sci. and Eng./UCLA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400" baseline="30000" dirty="0" smtClean="0">
                <a:latin typeface="Century Gothic"/>
                <a:cs typeface="Century Gothic"/>
              </a:rPr>
              <a:t>2</a:t>
            </a:r>
            <a:r>
              <a:rPr lang="en-US" sz="1400" dirty="0" smtClean="0">
                <a:latin typeface="Century Gothic"/>
                <a:cs typeface="Century Gothic"/>
              </a:rPr>
              <a:t>: Jet Propulsion Laboratory/NASA</a:t>
            </a:r>
          </a:p>
          <a:p>
            <a:pPr>
              <a:spcBef>
                <a:spcPct val="20000"/>
              </a:spcBef>
              <a:defRPr/>
            </a:pPr>
            <a:r>
              <a:rPr lang="en-US" sz="1400" baseline="30000" dirty="0" smtClean="0">
                <a:latin typeface="Century Gothic"/>
                <a:cs typeface="Century Gothic"/>
              </a:rPr>
              <a:t>3</a:t>
            </a:r>
            <a:r>
              <a:rPr lang="en-US" sz="1400" dirty="0" smtClean="0">
                <a:latin typeface="Century Gothic"/>
                <a:cs typeface="Century Gothic"/>
              </a:rPr>
              <a:t>: National Center for Atmospheric Research</a:t>
            </a:r>
          </a:p>
          <a:p>
            <a:pPr>
              <a:spcBef>
                <a:spcPct val="20000"/>
              </a:spcBef>
              <a:defRPr/>
            </a:pPr>
            <a:endParaRPr lang="en-US" sz="1400" dirty="0" smtClean="0"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endParaRPr lang="en-US" sz="1400" dirty="0" smtClean="0">
              <a:latin typeface="Century Gothic"/>
              <a:cs typeface="Century Gothic"/>
            </a:endParaRPr>
          </a:p>
          <a:p>
            <a:pPr lvl="0">
              <a:spcBef>
                <a:spcPct val="20000"/>
              </a:spcBef>
              <a:defRPr/>
            </a:pPr>
            <a:endParaRPr lang="en-US" sz="1400" dirty="0" smtClean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NASA_logo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45987" y="6582310"/>
            <a:ext cx="265670" cy="228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607" y="6582310"/>
            <a:ext cx="754380" cy="228600"/>
          </a:xfrm>
          <a:prstGeom prst="rect">
            <a:avLst/>
          </a:prstGeom>
        </p:spPr>
      </p:pic>
      <p:pic>
        <p:nvPicPr>
          <p:cNvPr id="7" name="Picture 502" descr="logo_jifres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2842" y="6582310"/>
            <a:ext cx="56338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03" descr="logoUC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228" y="6582310"/>
            <a:ext cx="47537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2250"/>
            <a:ext cx="9006416" cy="666749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 smtClean="0">
                <a:latin typeface="Century Gothic"/>
                <a:cs typeface="Century Gothic"/>
              </a:rPr>
              <a:t>Daily-mean surface air temperatures:</a:t>
            </a:r>
            <a:r>
              <a:rPr lang="en-US" sz="1600" b="1" dirty="0" smtClean="0">
                <a:latin typeface="Century Gothic"/>
                <a:cs typeface="Century Gothic"/>
              </a:rPr>
              <a:t/>
            </a:r>
            <a:br>
              <a:rPr lang="en-US" sz="1600" b="1" dirty="0" smtClean="0">
                <a:latin typeface="Century Gothic"/>
                <a:cs typeface="Century Gothic"/>
              </a:rPr>
            </a:br>
            <a:r>
              <a:rPr lang="en-US" sz="2222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Climatology and Biases</a:t>
            </a:r>
            <a:endParaRPr lang="en-US" sz="2222" b="1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8363" y="1460500"/>
            <a:ext cx="4190469" cy="45196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entury Gothic"/>
                <a:cs typeface="Century Gothic"/>
              </a:rPr>
              <a:t>Model errors varies systematically according to geography.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All models show 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cold biases over the coastal and the eastern US regions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Most models show 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warm biases in the Great Plains region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Model errors in the mountainous WUS region vary widely; </a:t>
            </a:r>
            <a:r>
              <a:rPr lang="en-US" sz="1600" i="1" dirty="0" smtClean="0">
                <a:latin typeface="Century Gothic"/>
                <a:cs typeface="Century Gothic"/>
              </a:rPr>
              <a:t>may be related with large orographic variations in the region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RCMs may experience difficulties in simulating the surface air temperatures in the mountainous WUS with their 50-km horizontal resolutions.</a:t>
            </a:r>
          </a:p>
        </p:txBody>
      </p:sp>
      <p:pic>
        <p:nvPicPr>
          <p:cNvPr id="7" name="Picture 6" descr="tb24cl_mean_bi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824" t="14545" r="8824" b="30909"/>
              <a:stretch>
                <a:fillRect/>
              </a:stretch>
            </p:blipFill>
          </mc:Choice>
          <mc:Fallback>
            <p:blipFill>
              <a:blip r:embed="rId3"/>
              <a:srcRect l="8824" t="14545" r="8824" b="30909"/>
              <a:stretch>
                <a:fillRect/>
              </a:stretch>
            </p:blipFill>
          </mc:Fallback>
        </mc:AlternateContent>
        <p:spPr>
          <a:xfrm>
            <a:off x="314182" y="1833006"/>
            <a:ext cx="4364181" cy="37407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89442" name="Equation" r:id="rId4" imgW="0" imgH="0" progId="Equation.3">
              <p:embed/>
            </p:oleObj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4516660" y="846666"/>
            <a:ext cx="4436839" cy="57255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entury Gothic"/>
                <a:cs typeface="Century Gothic"/>
              </a:rPr>
              <a:t>Evaluation of the spatial variability of the simulated surface air temperature climatology using the Taylor diagram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Spatial pattern correlations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Spatial variability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RMSE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All models generate spatial patterns reasonably with pattern correlation coefficients of 0.95-0.99 with the CRU analysis.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simulated spatial variability is also close to the observations.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The standardized deviation ranges from 0.9 to slightly above 1.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All models except CRCM underestimate the spatial variability.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model ensemble (marked by a red circle) yields the smallest RMSE.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7689" y="1464058"/>
            <a:ext cx="4052454" cy="3429043"/>
            <a:chOff x="327689" y="1464058"/>
            <a:chExt cx="4052454" cy="3429043"/>
          </a:xfrm>
        </p:grpSpPr>
        <p:pic>
          <p:nvPicPr>
            <p:cNvPr id="31" name="Picture 30" descr="TD_spatial_tb24cru.ai"/>
            <p:cNvPicPr>
              <a:picLocks noChangeAspect="1"/>
            </p:cNvPicPr>
            <p:nvPr/>
          </p:nvPicPr>
          <p:blipFill>
            <a:blip r:embed="rId5"/>
            <a:srcRect l="11765" t="25000" r="11765" b="25000"/>
            <a:stretch>
              <a:fillRect/>
            </a:stretch>
          </p:blipFill>
          <p:spPr>
            <a:xfrm>
              <a:off x="327689" y="1464058"/>
              <a:ext cx="4052454" cy="3429043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2656333" y="4346902"/>
              <a:ext cx="73152" cy="731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40906" y="4473718"/>
              <a:ext cx="91440" cy="914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3"/>
          <p:cNvSpPr txBox="1">
            <a:spLocks/>
          </p:cNvSpPr>
          <p:nvPr/>
        </p:nvSpPr>
        <p:spPr>
          <a:xfrm>
            <a:off x="0" y="0"/>
            <a:ext cx="8817032" cy="65616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Surface air temperature climatology:</a:t>
            </a:r>
          </a:p>
          <a:p>
            <a:pPr lvl="0" algn="r" defTabSz="914400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entury Gothic"/>
                <a:ea typeface="+mj-ea"/>
                <a:cs typeface="Century Gothic"/>
              </a:rPr>
              <a:t>Spatial Variability over the land surface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2528" y="823323"/>
            <a:ext cx="7489562" cy="2910420"/>
            <a:chOff x="992232" y="293654"/>
            <a:chExt cx="7489562" cy="2910420"/>
          </a:xfrm>
        </p:grpSpPr>
        <p:sp>
          <p:nvSpPr>
            <p:cNvPr id="23" name="TextBox 22"/>
            <p:cNvSpPr txBox="1"/>
            <p:nvPr/>
          </p:nvSpPr>
          <p:spPr>
            <a:xfrm>
              <a:off x="1345368" y="293654"/>
              <a:ext cx="1914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entury Gothic"/>
                  <a:cs typeface="Century Gothic"/>
                </a:rPr>
                <a:t>(a) Bias (% the CRU STDDEV)</a:t>
              </a:r>
              <a:endParaRPr lang="en-US" sz="1000" dirty="0">
                <a:latin typeface="Century Gothic"/>
                <a:cs typeface="Century Gothic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8270" y="322943"/>
              <a:ext cx="2923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entury Gothic"/>
                  <a:cs typeface="Century Gothic"/>
                </a:rPr>
                <a:t>(b) Standard deviations (% the CRU STDDEV)</a:t>
              </a:r>
              <a:endParaRPr lang="en-US" sz="1000" dirty="0">
                <a:latin typeface="Century Gothic"/>
                <a:cs typeface="Century Gothic"/>
              </a:endParaRPr>
            </a:p>
          </p:txBody>
        </p:sp>
        <p:pic>
          <p:nvPicPr>
            <p:cNvPr id="25" name="Picture 24" descr="poDG_bias-nor14rgn_ta24cru_2sea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14118" t="36364" r="17647" b="23636"/>
                <a:stretch>
                  <a:fillRect/>
                </a:stretch>
              </p:blipFill>
            </mc:Choice>
            <mc:Fallback>
              <p:blipFill>
                <a:blip r:embed="rId4"/>
                <a:srcRect l="14118" t="36364" r="17647" b="23636"/>
                <a:stretch>
                  <a:fillRect/>
                </a:stretch>
              </p:blipFill>
            </mc:Fallback>
          </mc:AlternateContent>
          <p:spPr>
            <a:xfrm>
              <a:off x="992232" y="460809"/>
              <a:ext cx="3616075" cy="2743265"/>
            </a:xfrm>
            <a:prstGeom prst="rect">
              <a:avLst/>
            </a:prstGeom>
          </p:spPr>
        </p:pic>
        <p:pic>
          <p:nvPicPr>
            <p:cNvPr id="26" name="Picture 25" descr="poDG_stdv-nor_14rgn_ta24cru_2sea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14118" t="36364" r="17647" b="23636"/>
                <a:stretch>
                  <a:fillRect/>
                </a:stretch>
              </p:blipFill>
            </mc:Choice>
            <mc:Fallback>
              <p:blipFill>
                <a:blip r:embed="rId6"/>
                <a:srcRect l="14118" t="36364" r="17647" b="23636"/>
                <a:stretch>
                  <a:fillRect/>
                </a:stretch>
              </p:blipFill>
            </mc:Fallback>
          </mc:AlternateContent>
          <p:spPr>
            <a:xfrm>
              <a:off x="4865719" y="460855"/>
              <a:ext cx="3616075" cy="2743219"/>
            </a:xfrm>
            <a:prstGeom prst="rect">
              <a:avLst/>
            </a:prstGeom>
          </p:spPr>
        </p:pic>
      </p:grpSp>
      <p:sp>
        <p:nvSpPr>
          <p:cNvPr id="34" name="Title 3"/>
          <p:cNvSpPr txBox="1">
            <a:spLocks/>
          </p:cNvSpPr>
          <p:nvPr/>
        </p:nvSpPr>
        <p:spPr>
          <a:xfrm>
            <a:off x="0" y="0"/>
            <a:ext cx="8817032" cy="65616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Seasonal surface air temperature climatology:</a:t>
            </a:r>
          </a:p>
          <a:p>
            <a:pPr lvl="0" algn="r" defTabSz="914400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entury Gothic"/>
                <a:ea typeface="+mj-ea"/>
                <a:cs typeface="Century Gothic"/>
              </a:rPr>
              <a:t>Normalized bias &amp; interannual variability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07180" y="3831169"/>
            <a:ext cx="8665149" cy="28786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entury Gothic"/>
                <a:cs typeface="Century Gothic"/>
              </a:rPr>
              <a:t>Mean biases vary, quite systematically, according to geography and season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Warm biases in the Great Plains area for both summer and winter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Cold biases in the Pacific, Gulf, and Atlantic coast regions in summer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Warm biases in the Atlantic coast, Florida and northern California during winter.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All models reasonably simulated the interannual variability of the winter temperatures in most regions.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interannual variability are generally overestimated for summer temperatures.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model ensemble is among the best performers for all seasons, regions, and metrics.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66"/>
            <a:ext cx="8305800" cy="1830133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[2] Precipitation evaluation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5 RCMs and their ensemble vs. CRU3.1 analysis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244258" y="3481361"/>
            <a:ext cx="8655483" cy="190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24 years: 1980-2003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Overland only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Annual climatology: Spatial variability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Seasonal climatology: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Interannual variability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Annual cycle in subregions.</a:t>
            </a:r>
          </a:p>
          <a:p>
            <a:pPr marL="800100" lvl="1" indent="-342900" algn="r">
              <a:spcBef>
                <a:spcPct val="20000"/>
              </a:spcBef>
              <a:buFont typeface="Arial"/>
              <a:buChar char="•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06416" cy="666749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 smtClean="0">
                <a:latin typeface="Century Gothic"/>
                <a:cs typeface="Century Gothic"/>
              </a:rPr>
              <a:t>Annual precipitation:</a:t>
            </a:r>
            <a:r>
              <a:rPr lang="en-US" sz="1600" b="1" dirty="0" smtClean="0">
                <a:latin typeface="Century Gothic"/>
                <a:cs typeface="Century Gothic"/>
              </a:rPr>
              <a:t/>
            </a:r>
            <a:br>
              <a:rPr lang="en-US" sz="1600" b="1" dirty="0" smtClean="0">
                <a:latin typeface="Century Gothic"/>
                <a:cs typeface="Century Gothic"/>
              </a:rPr>
            </a:br>
            <a:r>
              <a:rPr lang="en-US" sz="2222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Climatology and Biases</a:t>
            </a:r>
            <a:endParaRPr lang="en-US" sz="2222" b="1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pic>
        <p:nvPicPr>
          <p:cNvPr id="25" name="Picture 24" descr="pr24cl_mean_bia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824" t="14545" r="8824" b="30909"/>
              <a:stretch>
                <a:fillRect/>
              </a:stretch>
            </p:blipFill>
          </mc:Choice>
          <mc:Fallback>
            <p:blipFill>
              <a:blip r:embed="rId4"/>
              <a:srcRect l="8824" t="14545" r="8824" b="30909"/>
              <a:stretch>
                <a:fillRect/>
              </a:stretch>
            </p:blipFill>
          </mc:Fallback>
        </mc:AlternateContent>
        <p:spPr>
          <a:xfrm>
            <a:off x="207817" y="1241119"/>
            <a:ext cx="4364181" cy="3740762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678363" y="1100667"/>
            <a:ext cx="4328054" cy="4286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entury Gothic"/>
                <a:cs typeface="Century Gothic"/>
              </a:rPr>
              <a:t>Model biases in simulating the annual precipitation climatology also varies according to regions.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800" dirty="0" smtClean="0">
                <a:latin typeface="Century Gothic"/>
                <a:cs typeface="Century Gothic"/>
              </a:rPr>
              <a:t>The most noticeable systematic biases are: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wet biases in the Pacific NW.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dry biases in the Gulf coast and southern Great Plains.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model biases are mixed in the AZ -western NM region that is strongly  affected by the North American Monsoon (NAM)</a:t>
            </a:r>
          </a:p>
          <a:p>
            <a:endParaRPr lang="en-US" sz="865" dirty="0" smtClean="0">
              <a:latin typeface="Century Gothic"/>
              <a:cs typeface="Century Gothic"/>
            </a:endParaRP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pPr lvl="1"/>
            <a:endParaRPr lang="en-US" sz="1200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0" y="0"/>
            <a:ext cx="8817032" cy="65616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Annual precipitation climatology:</a:t>
            </a:r>
          </a:p>
          <a:p>
            <a:pPr lvl="0" algn="r" defTabSz="914400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entury Gothic"/>
                <a:ea typeface="+mj-ea"/>
                <a:cs typeface="Century Gothic"/>
              </a:rPr>
              <a:t>Spatial Variability over the land surface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16661" y="1016000"/>
            <a:ext cx="4458006" cy="4717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entury Gothic"/>
                <a:cs typeface="Century Gothic"/>
              </a:rPr>
              <a:t>All models show similar performance in simulating spatial patterns with spatial correlation coefficients of 0.75-0.85 with the CRU analysis.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800" dirty="0" smtClean="0">
                <a:latin typeface="Century Gothic"/>
                <a:cs typeface="Century Gothic"/>
              </a:rPr>
              <a:t>Model performance vary more widely in simulating the spatial variability.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Three out of five models as well as the model ensemble underestimates the spatial variability. 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800" dirty="0" smtClean="0">
                <a:latin typeface="Century Gothic"/>
                <a:cs typeface="Century Gothic"/>
              </a:rPr>
              <a:t>The model ensemble (marked by a red circle) yields the smallest RMSE.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endParaRPr lang="en-US" sz="1600" dirty="0" smtClean="0">
              <a:latin typeface="Century Gothic"/>
              <a:cs typeface="Century Gothic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3810" y="1243664"/>
            <a:ext cx="4052454" cy="3740754"/>
            <a:chOff x="697887" y="1558624"/>
            <a:chExt cx="4052454" cy="3740754"/>
          </a:xfrm>
        </p:grpSpPr>
        <p:pic>
          <p:nvPicPr>
            <p:cNvPr id="34" name="Picture 33" descr="TD_spatial_pr24cru.ai"/>
            <p:cNvPicPr>
              <a:picLocks noChangeAspect="1"/>
            </p:cNvPicPr>
            <p:nvPr/>
          </p:nvPicPr>
          <p:blipFill>
            <a:blip r:embed="rId3"/>
            <a:srcRect l="11765" t="22727" r="11765" b="22727"/>
            <a:stretch>
              <a:fillRect/>
            </a:stretch>
          </p:blipFill>
          <p:spPr>
            <a:xfrm>
              <a:off x="697887" y="1558624"/>
              <a:ext cx="4052454" cy="3740754"/>
            </a:xfrm>
            <a:prstGeom prst="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2760658" y="4087519"/>
              <a:ext cx="73152" cy="731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615841" y="4740449"/>
              <a:ext cx="73152" cy="731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8817032" cy="65616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Seasonal precipitation climatology:</a:t>
            </a:r>
          </a:p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Century Gothic"/>
                <a:ea typeface="+mj-ea"/>
                <a:cs typeface="Century Gothic"/>
              </a:rPr>
              <a:t>Normalized bias and interannual variability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7180" y="3474962"/>
            <a:ext cx="8665149" cy="32312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Winter precipitation: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Most models overestimate the mean and interannual variability in the inland regions.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Most models underestimate the mean and interannual variability in GC.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Most models perform well for the Pacific &amp; Atlantic coast regions.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Summer precipitation: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Models generally underestimate the mean in the GP, SWUS, and FL.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Models generally overestimate the mean in the Atlantic coast and Colorado regions.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Large errors in the PNW and CA regions may not be of practical importance.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entury Gothic"/>
                <a:cs typeface="Century Gothic"/>
              </a:rPr>
              <a:t>Model errors show strong regional variations.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entury Gothic"/>
                <a:cs typeface="Century Gothic"/>
              </a:rPr>
              <a:t>Model errors in the seasonal mean and interannual variability are closely related</a:t>
            </a:r>
            <a:r>
              <a:rPr lang="en-US" sz="1400" dirty="0" smtClean="0">
                <a:latin typeface="Century Gothic"/>
                <a:cs typeface="Century Gothic"/>
              </a:rPr>
              <a:t>:</a:t>
            </a: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 overestimations (underestimations) of the mean is usually corresponds to overestimations (underestimations) of the interannual variability, especially for winter.</a:t>
            </a:r>
          </a:p>
        </p:txBody>
      </p:sp>
      <p:pic>
        <p:nvPicPr>
          <p:cNvPr id="26" name="Picture 25" descr="Fig12_poDG_bias_stdv_sg-nor14rgn_pr24cru_2sea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941" t="43182" r="11765" b="31364"/>
              <a:stretch>
                <a:fillRect/>
              </a:stretch>
            </p:blipFill>
          </mc:Choice>
          <mc:Fallback>
            <p:blipFill>
              <a:blip r:embed="rId4"/>
              <a:srcRect l="2941" t="43182" r="11765" b="31364"/>
              <a:stretch>
                <a:fillRect/>
              </a:stretch>
            </p:blipFill>
          </mc:Fallback>
        </mc:AlternateContent>
        <p:spPr>
          <a:xfrm>
            <a:off x="1127079" y="690326"/>
            <a:ext cx="710256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" y="0"/>
            <a:ext cx="8796867" cy="435129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Summary</a:t>
            </a:r>
            <a:endParaRPr lang="en-US" sz="24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3692" y="435129"/>
            <a:ext cx="9010308" cy="6207877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Evaluation of climate models is a fundamental step in projecting future climate and assessing their impacts on important sectors.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JPL/NASA is developing RCMES to facilitate RCM evaluation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  <a:latin typeface="Century Gothic"/>
                <a:cs typeface="Century Gothic"/>
              </a:rPr>
              <a:t>A number of observed and remote sensing data are available for model evaluations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Monthly-mean surface air temperatures and precipitation from multiple RCMs participating in the NARCCAP hindcast experiment have been evaluated.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It has been found that 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model errors vary systematically according to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regions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seasons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variables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, and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metrics</a:t>
            </a:r>
            <a:r>
              <a:rPr lang="en-US" sz="1600" dirty="0" smtClean="0">
                <a:latin typeface="Century Gothic"/>
                <a:cs typeface="Century Gothic"/>
              </a:rPr>
              <a:t> in addition to models.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Models generate warm and cold biases in the GP and the coastal regions, resp.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The warm biases in the GP region occur in both summer and winter.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In other regions, biases vary according to seasons.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All RCMs generate wet and dry biases in the PNW and GP regions, resp.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All RCMs perform poorly in simulating the summer precipitation in the SWUS region.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Overestimations of seasonal mean precipitation is usually accompanied by overestimations of interannual variability.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The simple model ensemble is typically among the best performer in all evaluations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model errors identified in this study can be related to multiple causes including: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The lack of horizontal resolution, model physics, errors in reanalysis data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Need in-depth process studies to identify the causes of model errors.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3103" y="1119248"/>
            <a:ext cx="8735336" cy="42055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/>
                <a:cs typeface="Century Gothic"/>
              </a:rPr>
              <a:t>Recent studies have confirmed with high level of confidence that </a:t>
            </a:r>
            <a:r>
              <a:rPr lang="en-US" sz="1800" i="1" dirty="0" smtClean="0">
                <a:latin typeface="Century Gothic"/>
                <a:cs typeface="Century Gothic"/>
              </a:rPr>
              <a:t>the emissions of anthropogenic greenhouse gases have induced the ongoing global warming trend</a:t>
            </a:r>
            <a:r>
              <a:rPr lang="en-US" sz="18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/>
                <a:cs typeface="Century Gothic"/>
              </a:rPr>
              <a:t>Assessment of the impacts of climate change on regional sectors have become an important concern.</a:t>
            </a:r>
          </a:p>
          <a:p>
            <a:pPr lvl="0"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 lvl="0">
              <a:lnSpc>
                <a:spcPct val="120000"/>
              </a:lnSpc>
            </a:pPr>
            <a:r>
              <a:rPr lang="en-US" sz="1800" dirty="0" smtClean="0">
                <a:latin typeface="Century Gothic"/>
                <a:cs typeface="Century Gothic"/>
              </a:rPr>
              <a:t>RCMs play a crucial role in climate change impact assessments.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/>
                <a:cs typeface="Century Gothic"/>
              </a:rPr>
              <a:t>Systematic evaluations of GCMs have been undertaken for some time (e.g., AMIP, CMIP); </a:t>
            </a:r>
            <a:r>
              <a:rPr lang="en-US" sz="1800" dirty="0" smtClean="0">
                <a:solidFill>
                  <a:srgbClr val="0000FF"/>
                </a:solidFill>
                <a:latin typeface="Century Gothic"/>
                <a:cs typeface="Century Gothic"/>
              </a:rPr>
              <a:t>this is not the case for RCMs</a:t>
            </a:r>
            <a:r>
              <a:rPr lang="en-US" sz="1800" dirty="0" smtClean="0">
                <a:latin typeface="Century Gothic"/>
                <a:cs typeface="Century Gothic"/>
              </a:rPr>
              <a:t>.</a:t>
            </a:r>
          </a:p>
          <a:p>
            <a:pPr lvl="0">
              <a:lnSpc>
                <a:spcPct val="120000"/>
              </a:lnSpc>
            </a:pPr>
            <a:endParaRPr lang="en-US" sz="18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latin typeface="Century Gothic"/>
              <a:cs typeface="Century Gothic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8847655" cy="36406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Background: Regional Climate Model </a:t>
            </a:r>
            <a:r>
              <a:rPr lang="en-US" sz="2000" b="1" dirty="0" smtClean="0">
                <a:solidFill>
                  <a:srgbClr val="000000"/>
                </a:solidFill>
                <a:latin typeface="Century Gothic"/>
                <a:ea typeface="+mj-ea"/>
                <a:cs typeface="Century Gothic"/>
              </a:rPr>
              <a:t>Evaluation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6345" y="2794520"/>
            <a:ext cx="8542856" cy="37883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Century Gothic"/>
                <a:cs typeface="Century Gothic"/>
              </a:rPr>
              <a:t>Observational data are a key component of climate research</a:t>
            </a:r>
          </a:p>
          <a:p>
            <a:pPr lvl="1">
              <a:lnSpc>
                <a:spcPct val="120000"/>
              </a:lnSpc>
            </a:pPr>
            <a:r>
              <a:rPr lang="en-US" sz="1600" i="1" dirty="0" smtClean="0">
                <a:latin typeface="Century Gothic"/>
                <a:cs typeface="Century Gothic"/>
              </a:rPr>
              <a:t>Detection</a:t>
            </a:r>
            <a:r>
              <a:rPr lang="en-US" sz="1600" dirty="0" smtClean="0">
                <a:latin typeface="Century Gothic"/>
                <a:cs typeface="Century Gothic"/>
              </a:rPr>
              <a:t> and </a:t>
            </a:r>
            <a:r>
              <a:rPr lang="en-US" sz="1600" i="1" dirty="0" smtClean="0">
                <a:latin typeface="Century Gothic"/>
                <a:cs typeface="Century Gothic"/>
              </a:rPr>
              <a:t>attribution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Typical model evaluation is performed by comparing the model and reference data 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from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observations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analysis of observed data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and/or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observation-based assimilations</a:t>
            </a:r>
            <a:r>
              <a:rPr lang="en-US" sz="16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endParaRPr lang="en-US" sz="1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>
              <a:lnSpc>
                <a:spcPct val="120000"/>
              </a:lnSpc>
            </a:pPr>
            <a:r>
              <a:rPr lang="en-US" sz="1600" i="1" dirty="0" smtClean="0">
                <a:latin typeface="Century Gothic"/>
                <a:cs typeface="Century Gothic"/>
              </a:rPr>
              <a:t>Easy access to quality reference data</a:t>
            </a:r>
            <a:r>
              <a:rPr lang="en-US" sz="1600" dirty="0" smtClean="0">
                <a:latin typeface="Century Gothic"/>
                <a:cs typeface="Century Gothic"/>
              </a:rPr>
              <a:t> facilitates evaluation efforts.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Remote-sensing at NASA &amp; other institutions can provide fine-scale reference data suitable for evaluating future RCM simulations.</a:t>
            </a:r>
            <a:endParaRPr lang="en-US" sz="1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buNone/>
            </a:pP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 facilitate RCM evaluation, especially for </a:t>
            </a:r>
            <a:r>
              <a:rPr lang="en-US" sz="1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easy access to remote sensing data</a:t>
            </a:r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, RCMES has been developed via joint JPL-UCLA efforts.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-8454" y="-1"/>
            <a:ext cx="8847655" cy="6263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JPL Regional Climate Model Evaluation System (RCMES)</a:t>
            </a:r>
          </a:p>
          <a:p>
            <a:pPr algn="r" defTabSz="914400"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entury Gothic"/>
                <a:cs typeface="Century Gothic"/>
              </a:rPr>
              <a:t>Facilitate Model Evaluation via User-friendly Data Infrastructure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61701" y="707735"/>
            <a:ext cx="5633324" cy="2009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43012" y="2157062"/>
            <a:ext cx="1256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GCM Evaluation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C.C. Attribution </a:t>
            </a:r>
            <a:endParaRPr lang="en-US" sz="1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"/>
            <a:ext cx="8822267" cy="775599"/>
          </a:xfrm>
        </p:spPr>
        <p:txBody>
          <a:bodyPr>
            <a:normAutofit fontScale="90000"/>
          </a:bodyPr>
          <a:lstStyle/>
          <a:p>
            <a:pPr algn="r"/>
            <a:r>
              <a:rPr lang="en-US" sz="2222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RCMES </a:t>
            </a:r>
            <a:r>
              <a:rPr lang="en-US" sz="2222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(http://rcmes.jpl.nasa.gov)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667" dirty="0" smtClean="0">
                <a:solidFill>
                  <a:srgbClr val="0000FF"/>
                </a:solidFill>
                <a:latin typeface="Century Gothic"/>
                <a:cs typeface="Century Gothic"/>
              </a:rPr>
              <a:t>High-level technical </a:t>
            </a:r>
            <a:r>
              <a:rPr lang="en-US" sz="2667" dirty="0" smtClean="0">
                <a:solidFill>
                  <a:srgbClr val="0000FF"/>
                </a:solidFill>
                <a:latin typeface="Century Gothic"/>
                <a:cs typeface="Century Gothic"/>
              </a:rPr>
              <a:t>architecture</a:t>
            </a:r>
            <a:endParaRPr lang="en-US" sz="1778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20100" y="851184"/>
            <a:ext cx="8804676" cy="5481587"/>
            <a:chOff x="142901" y="987415"/>
            <a:chExt cx="8804676" cy="5481587"/>
          </a:xfrm>
        </p:grpSpPr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1542081" y="5539494"/>
              <a:ext cx="340825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rgbClr val="0000FF"/>
                  </a:solidFill>
                  <a:latin typeface="Century Gothic"/>
                  <a:cs typeface="Century Gothic"/>
                </a:rPr>
                <a:t>RCMED</a:t>
              </a:r>
            </a:p>
            <a:p>
              <a:pPr algn="ctr" eaLnBrk="1" hangingPunct="1"/>
              <a:r>
                <a:rPr lang="en-US" sz="1100" dirty="0">
                  <a:solidFill>
                    <a:srgbClr val="0000FF"/>
                  </a:solidFill>
                  <a:latin typeface="Century Gothic"/>
                  <a:cs typeface="Century Gothic"/>
                </a:rPr>
                <a:t>(Regional Climate Model Evaluation Database</a:t>
              </a:r>
              <a:r>
                <a:rPr lang="en-US" sz="1100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)</a:t>
              </a:r>
            </a:p>
            <a:p>
              <a:pPr algn="ctr" eaLnBrk="1" hangingPunct="1"/>
              <a:r>
                <a:rPr lang="en-US" sz="1100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A large scalable database to store data from variety of sources in a common format</a:t>
              </a:r>
              <a:endParaRPr lang="en-US" sz="1100" dirty="0">
                <a:solidFill>
                  <a:srgbClr val="0000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5189444" y="5530283"/>
              <a:ext cx="3362217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rgbClr val="008000"/>
                  </a:solidFill>
                  <a:latin typeface="Century Gothic"/>
                  <a:cs typeface="Century Gothic"/>
                </a:rPr>
                <a:t>RCMET</a:t>
              </a:r>
            </a:p>
            <a:p>
              <a:pPr algn="ctr" eaLnBrk="1" hangingPunct="1"/>
              <a:r>
                <a:rPr lang="en-US" sz="1100" dirty="0">
                  <a:solidFill>
                    <a:srgbClr val="008000"/>
                  </a:solidFill>
                  <a:latin typeface="Century Gothic"/>
                  <a:cs typeface="Century Gothic"/>
                </a:rPr>
                <a:t>(Regional Climate Model Evaluation </a:t>
              </a:r>
              <a:r>
                <a:rPr lang="en-US" sz="1100" dirty="0" smtClean="0">
                  <a:solidFill>
                    <a:srgbClr val="008000"/>
                  </a:solidFill>
                  <a:latin typeface="Century Gothic"/>
                  <a:cs typeface="Century Gothic"/>
                </a:rPr>
                <a:t>Toolkit)</a:t>
              </a:r>
            </a:p>
            <a:p>
              <a:pPr algn="ctr" eaLnBrk="1" hangingPunct="1"/>
              <a:r>
                <a:rPr lang="en-US" sz="1100" dirty="0" smtClean="0">
                  <a:solidFill>
                    <a:srgbClr val="008000"/>
                  </a:solidFill>
                  <a:latin typeface="Century Gothic"/>
                  <a:cs typeface="Century Gothic"/>
                </a:rPr>
                <a:t>A library of codes for extracting data from RCMED and model and for calculating evaluation metrics</a:t>
              </a:r>
              <a:endParaRPr lang="en-US" sz="1100" dirty="0">
                <a:solidFill>
                  <a:srgbClr val="008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42901" y="5530283"/>
              <a:ext cx="129872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b="1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Raw Data:</a:t>
              </a:r>
              <a:endParaRPr lang="en-US" sz="1100" b="1" dirty="0">
                <a:solidFill>
                  <a:srgbClr val="800000"/>
                </a:solidFill>
                <a:latin typeface="Century Gothic"/>
                <a:cs typeface="Century Gothic"/>
              </a:endParaRPr>
            </a:p>
            <a:p>
              <a:pPr algn="ctr" eaLnBrk="1" hangingPunct="1"/>
              <a:r>
                <a:rPr lang="en-US" sz="1100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Various formats,</a:t>
              </a:r>
            </a:p>
            <a:p>
              <a:pPr algn="ctr" eaLnBrk="1" hangingPunct="1"/>
              <a:r>
                <a:rPr lang="en-US" sz="1100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Resolutions,</a:t>
              </a:r>
            </a:p>
            <a:p>
              <a:pPr algn="ctr" eaLnBrk="1" hangingPunct="1"/>
              <a:r>
                <a:rPr lang="en-US" sz="1100" dirty="0" smtClean="0">
                  <a:solidFill>
                    <a:srgbClr val="800000"/>
                  </a:solidFill>
                  <a:latin typeface="Century Gothic"/>
                  <a:cs typeface="Century Gothic"/>
                </a:rPr>
                <a:t>Coverage</a:t>
              </a:r>
              <a:endParaRPr lang="en-US" sz="1100" dirty="0">
                <a:solidFill>
                  <a:srgbClr val="8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435055" y="1556441"/>
              <a:ext cx="3336506" cy="3724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Century Gothic"/>
                <a:cs typeface="Century Gothic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14522" y="1807584"/>
              <a:ext cx="1212623" cy="2726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Metadata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14522" y="2290058"/>
              <a:ext cx="1212623" cy="272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Data Table</a:t>
              </a:r>
              <a:endParaRPr lang="en-US" sz="11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4522" y="2564441"/>
              <a:ext cx="1212623" cy="5631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Data Table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14522" y="3122077"/>
              <a:ext cx="1212623" cy="3932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Data Table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4522" y="3515356"/>
              <a:ext cx="1212623" cy="4336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Data Table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14522" y="3950708"/>
              <a:ext cx="1212623" cy="272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Data Table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14522" y="4225091"/>
              <a:ext cx="1212623" cy="272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Data Table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0367" y="4544455"/>
              <a:ext cx="1642715" cy="46614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Common Format,</a:t>
              </a:r>
            </a:p>
            <a:p>
              <a:pPr algn="ctr"/>
              <a:r>
                <a:rPr lang="en-US" sz="1100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Native grid,</a:t>
              </a:r>
            </a:p>
            <a:p>
              <a:pPr algn="ctr"/>
              <a:r>
                <a:rPr lang="en-US" sz="1100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Efficient architecture</a:t>
              </a:r>
              <a:endParaRPr lang="en-US" sz="1100" dirty="0">
                <a:solidFill>
                  <a:srgbClr val="0000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95317" y="2899837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MySQL</a:t>
              </a:r>
              <a:endParaRPr lang="en-US" sz="1100" b="1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4664" y="2791423"/>
              <a:ext cx="911260" cy="11680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Extractor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16706" y="1936743"/>
              <a:ext cx="0" cy="847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3" idx="1"/>
            </p:cNvCxnSpPr>
            <p:nvPr/>
          </p:nvCxnSpPr>
          <p:spPr>
            <a:xfrm>
              <a:off x="2116706" y="1936743"/>
              <a:ext cx="1097816" cy="7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3"/>
              <a:endCxn id="8" idx="1"/>
            </p:cNvCxnSpPr>
            <p:nvPr/>
          </p:nvCxnSpPr>
          <p:spPr>
            <a:xfrm flipV="1">
              <a:off x="2575924" y="2426393"/>
              <a:ext cx="638598" cy="949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1"/>
            </p:cNvCxnSpPr>
            <p:nvPr/>
          </p:nvCxnSpPr>
          <p:spPr>
            <a:xfrm flipV="1">
              <a:off x="2575924" y="2846000"/>
              <a:ext cx="638598" cy="5294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2" idx="1"/>
            </p:cNvCxnSpPr>
            <p:nvPr/>
          </p:nvCxnSpPr>
          <p:spPr>
            <a:xfrm flipV="1">
              <a:off x="2575924" y="3318717"/>
              <a:ext cx="638598" cy="567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3"/>
              <a:endCxn id="13" idx="1"/>
            </p:cNvCxnSpPr>
            <p:nvPr/>
          </p:nvCxnSpPr>
          <p:spPr>
            <a:xfrm>
              <a:off x="2575924" y="3375441"/>
              <a:ext cx="638598" cy="3567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5" idx="1"/>
            </p:cNvCxnSpPr>
            <p:nvPr/>
          </p:nvCxnSpPr>
          <p:spPr>
            <a:xfrm>
              <a:off x="2575924" y="3375441"/>
              <a:ext cx="638598" cy="7116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6" idx="1"/>
            </p:cNvCxnSpPr>
            <p:nvPr/>
          </p:nvCxnSpPr>
          <p:spPr>
            <a:xfrm>
              <a:off x="2575924" y="3375441"/>
              <a:ext cx="638598" cy="9859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243956" y="1771058"/>
              <a:ext cx="986600" cy="3313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TRMM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14528" y="2334818"/>
              <a:ext cx="1017823" cy="4210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MODIS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165027" y="2894676"/>
              <a:ext cx="1065529" cy="454801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AIRS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8" name="Hexagon 47"/>
            <p:cNvSpPr/>
            <p:nvPr/>
          </p:nvSpPr>
          <p:spPr>
            <a:xfrm>
              <a:off x="233193" y="3501851"/>
              <a:ext cx="986600" cy="409669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SWE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9" name="Regular Pentagon 48"/>
            <p:cNvSpPr/>
            <p:nvPr/>
          </p:nvSpPr>
          <p:spPr>
            <a:xfrm>
              <a:off x="214528" y="4679673"/>
              <a:ext cx="986602" cy="443808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ETC</a:t>
              </a:r>
              <a:endParaRPr lang="en-US" sz="11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2733" y="4073443"/>
              <a:ext cx="986600" cy="423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Soil moisture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252082" y="1952212"/>
              <a:ext cx="419756" cy="140413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252082" y="2545343"/>
              <a:ext cx="419756" cy="81100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252082" y="3138474"/>
              <a:ext cx="419756" cy="2178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1232351" y="3356343"/>
              <a:ext cx="439487" cy="35739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199333" y="3356343"/>
              <a:ext cx="472505" cy="952324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9" idx="5"/>
            </p:cNvCxnSpPr>
            <p:nvPr/>
          </p:nvCxnSpPr>
          <p:spPr>
            <a:xfrm flipV="1">
              <a:off x="1201129" y="3356343"/>
              <a:ext cx="470709" cy="149284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4967010" y="1592321"/>
              <a:ext cx="3257578" cy="372409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Century Gothic"/>
                <a:cs typeface="Century Gothic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89444" y="1771058"/>
              <a:ext cx="1348953" cy="434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Extract OBS data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76444" y="1771058"/>
              <a:ext cx="1348953" cy="4346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Extract RCM data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76444" y="987415"/>
              <a:ext cx="1348953" cy="4346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RCM data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4577826" y="1936743"/>
              <a:ext cx="611618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77826" y="1943919"/>
              <a:ext cx="0" cy="241750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3" idx="3"/>
            </p:cNvCxnSpPr>
            <p:nvPr/>
          </p:nvCxnSpPr>
          <p:spPr>
            <a:xfrm>
              <a:off x="4427145" y="1943919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28864" y="2439030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30583" y="2846000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432302" y="3318717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434021" y="3728071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435740" y="4088588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437459" y="4361426"/>
              <a:ext cx="150681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2" idx="2"/>
              <a:endCxn id="71" idx="0"/>
            </p:cNvCxnSpPr>
            <p:nvPr/>
          </p:nvCxnSpPr>
          <p:spPr>
            <a:xfrm>
              <a:off x="7350921" y="1422023"/>
              <a:ext cx="0" cy="349035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miley Face 95"/>
            <p:cNvSpPr/>
            <p:nvPr/>
          </p:nvSpPr>
          <p:spPr>
            <a:xfrm>
              <a:off x="5876554" y="1043232"/>
              <a:ext cx="401816" cy="378791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Century Gothic"/>
                <a:cs typeface="Century Gothic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60204" y="994590"/>
              <a:ext cx="6655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entury Gothic"/>
                  <a:cs typeface="Century Gothic"/>
                </a:rPr>
                <a:t>user</a:t>
              </a:r>
            </a:p>
            <a:p>
              <a:r>
                <a:rPr lang="en-US" sz="1100" dirty="0" smtClean="0">
                  <a:latin typeface="Century Gothic"/>
                  <a:cs typeface="Century Gothic"/>
                </a:rPr>
                <a:t>choice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99" name="Straight Arrow Connector 98"/>
            <p:cNvCxnSpPr>
              <a:stCxn id="96" idx="4"/>
            </p:cNvCxnSpPr>
            <p:nvPr/>
          </p:nvCxnSpPr>
          <p:spPr>
            <a:xfrm>
              <a:off x="6077462" y="1422023"/>
              <a:ext cx="7175" cy="2741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5417336" y="2507935"/>
              <a:ext cx="2389368" cy="551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Regridder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Put the OBS &amp; RCM data on the same grid for comparison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17336" y="3456366"/>
              <a:ext cx="2389368" cy="551619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Metrics Calculator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Calculate comparison metrics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417336" y="4419149"/>
              <a:ext cx="2389368" cy="55161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Visualizer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Plot the metrics</a:t>
              </a:r>
              <a:endParaRPr lang="en-US" sz="11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7341724" y="2215406"/>
              <a:ext cx="9197" cy="29252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5879686" y="2205666"/>
              <a:ext cx="9197" cy="302269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6607522" y="3064711"/>
              <a:ext cx="455" cy="391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4535138" y="1558643"/>
              <a:ext cx="41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6600"/>
                  </a:solidFill>
                  <a:latin typeface="Century Gothic"/>
                  <a:cs typeface="Century Gothic"/>
                </a:rPr>
                <a:t>URL</a:t>
              </a:r>
              <a:endParaRPr lang="en-US" sz="1100" b="1" dirty="0">
                <a:solidFill>
                  <a:srgbClr val="FF66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6607067" y="4015326"/>
              <a:ext cx="455" cy="391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8287451" y="2205666"/>
              <a:ext cx="660126" cy="2537350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User’s own codes for ANAL and VIS.</a:t>
              </a:r>
              <a:endParaRPr lang="en-US" sz="11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6607067" y="3145266"/>
              <a:ext cx="1664518" cy="71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6622933" y="4092275"/>
              <a:ext cx="1664518" cy="71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7111966" y="3072118"/>
              <a:ext cx="1605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/>
                  <a:cs typeface="Century Gothic"/>
                </a:rPr>
                <a:t>Data extractor</a:t>
              </a:r>
            </a:p>
            <a:p>
              <a:r>
                <a:rPr lang="en-US" sz="1100" dirty="0" smtClean="0">
                  <a:latin typeface="Century Gothic"/>
                  <a:cs typeface="Century Gothic"/>
                </a:rPr>
                <a:t>(Fortran binary) 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111966" y="4022759"/>
              <a:ext cx="1605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/>
                  <a:cs typeface="Century Gothic"/>
                </a:rPr>
                <a:t>Data extractor</a:t>
              </a:r>
            </a:p>
            <a:p>
              <a:r>
                <a:rPr lang="en-US" sz="1100" dirty="0" smtClean="0">
                  <a:latin typeface="Century Gothic"/>
                  <a:cs typeface="Century Gothic"/>
                </a:rPr>
                <a:t>(Fortran binary) 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89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9" y="1002771"/>
            <a:ext cx="1104900" cy="11493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70" y="3537835"/>
            <a:ext cx="1176338" cy="8810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89" y="4715933"/>
            <a:ext cx="1104900" cy="14922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52" y="2449155"/>
            <a:ext cx="1324574" cy="791646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0" y="-1"/>
            <a:ext cx="8847655" cy="75353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RCMES Database (RCMED)</a:t>
            </a:r>
          </a:p>
          <a:p>
            <a:pPr algn="r" defTabSz="914400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Current &amp; near-future archives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1625840" y="1002771"/>
            <a:ext cx="7221815" cy="55055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RCMED Datasets (now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or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near-term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MODIS </a:t>
            </a:r>
            <a:r>
              <a:rPr lang="en-US" noProof="0" dirty="0" smtClean="0">
                <a:latin typeface="Century Gothic"/>
                <a:cs typeface="Century Gothic"/>
              </a:rPr>
              <a:t>Cloudiness: [2000-2010, daily]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TRMM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 PR: [1998-present, daily], </a:t>
            </a:r>
            <a:r>
              <a:rPr lang="en-GB" dirty="0" smtClean="0">
                <a:solidFill>
                  <a:srgbClr val="000000"/>
                </a:solidFill>
                <a:latin typeface="Century Gothic"/>
                <a:cs typeface="Century Gothic"/>
              </a:rPr>
              <a:t>3B42 &amp; </a:t>
            </a:r>
            <a:r>
              <a:rPr lang="en-GB" dirty="0" smtClean="0">
                <a:solidFill>
                  <a:srgbClr val="FF0000"/>
                </a:solidFill>
                <a:latin typeface="Century Gothic"/>
                <a:cs typeface="Century Gothic"/>
              </a:rPr>
              <a:t>version-7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AIRS </a:t>
            </a:r>
            <a:r>
              <a:rPr lang="en-US" noProof="0" dirty="0" smtClean="0">
                <a:latin typeface="Century Gothic"/>
                <a:cs typeface="Century Gothic"/>
              </a:rPr>
              <a:t>T</a:t>
            </a:r>
            <a:r>
              <a:rPr lang="en-US" baseline="-25000" noProof="0" dirty="0" smtClean="0">
                <a:latin typeface="Century Gothic"/>
                <a:cs typeface="Century Gothic"/>
              </a:rPr>
              <a:t>SFC</a:t>
            </a:r>
            <a:r>
              <a:rPr lang="en-US" noProof="0" dirty="0" smtClean="0">
                <a:latin typeface="Century Gothic"/>
                <a:cs typeface="Century Gothic"/>
              </a:rPr>
              <a:t> and profiles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[2002-2010, daily]</a:t>
            </a:r>
          </a:p>
          <a:p>
            <a:pPr marL="640080" marR="0" lvl="1" indent="-24688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NCEP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CPC PR analysis: [1948-present, daily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, US]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CRU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3.0 &amp; v3.1 (pr, T2, T2</a:t>
            </a:r>
            <a:r>
              <a:rPr lang="en-US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MAX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, T2</a:t>
            </a:r>
            <a:r>
              <a:rPr lang="en-US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, cloudiness): [monthly]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JPL SWE: [2000-2010], Sierra Nevada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CERES Radiation: [1983-2007, monthly], surface and TOA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NASA MERRA Reanalysis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ERA-Interim Reanalysis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NCEP Reanalysis</a:t>
            </a:r>
          </a:p>
          <a:p>
            <a:pPr marL="640080" lvl="1" indent="-246888" defTabSz="9144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CloudSat, MISR/MODIS aerosol, SMAP SMC, etc.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122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0205" y="744776"/>
            <a:ext cx="70800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en-US" b="1" u="sng" dirty="0" smtClean="0">
                <a:latin typeface="Century Gothic"/>
                <a:cs typeface="Century Gothic"/>
              </a:rPr>
              <a:t>Near-term applications to WCRP’s CORDEX for IPCC</a:t>
            </a:r>
          </a:p>
          <a:p>
            <a:pPr marL="171450" indent="-171450"/>
            <a:endParaRPr lang="en-US" sz="800" u="sng" dirty="0" smtClean="0"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N</a:t>
            </a:r>
            <a:r>
              <a:rPr lang="en-US" sz="1600" i="1" dirty="0">
                <a:solidFill>
                  <a:srgbClr val="0000FF"/>
                </a:solidFill>
                <a:latin typeface="Century Gothic"/>
                <a:cs typeface="Century Gothic"/>
              </a:rPr>
              <a:t>. </a:t>
            </a: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America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Funded </a:t>
            </a:r>
            <a:r>
              <a:rPr lang="en-US" sz="1600" dirty="0">
                <a:latin typeface="Century Gothic"/>
                <a:cs typeface="Century Gothic"/>
              </a:rPr>
              <a:t>via NASA </a:t>
            </a:r>
            <a:r>
              <a:rPr lang="en-US" sz="1600" dirty="0" smtClean="0">
                <a:latin typeface="Century Gothic"/>
                <a:cs typeface="Century Gothic"/>
              </a:rPr>
              <a:t>for U.S. NCA (NCAR, NARCCAP)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Africa</a:t>
            </a:r>
            <a:r>
              <a:rPr lang="en-US" sz="1600" dirty="0" smtClean="0">
                <a:latin typeface="Century Gothic"/>
                <a:cs typeface="Century Gothic"/>
              </a:rPr>
              <a:t>: Collaboration &amp; analysis ongoing (UCT, Rossby Centre)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Arctic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Exploring collaboration (J. Cassano, March 2012 Workshop)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E. Asia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Exploring collaboration (KMA, APCC)</a:t>
            </a:r>
          </a:p>
          <a:p>
            <a:pPr marL="171450" indent="-171450">
              <a:buFont typeface="Arial"/>
              <a:buChar char="•"/>
            </a:pPr>
            <a:r>
              <a:rPr lang="en-US" sz="1600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S. Asia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Exploring collaboration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0" y="0"/>
            <a:ext cx="8847655" cy="64346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RCMES</a:t>
            </a:r>
          </a:p>
          <a:p>
            <a:pPr algn="r" defTabSz="914400"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entury Gothic"/>
                <a:cs typeface="Century Gothic"/>
              </a:rPr>
              <a:t>Ongoing and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planned</a:t>
            </a:r>
            <a:r>
              <a:rPr lang="en-US" sz="2000" dirty="0" smtClean="0">
                <a:solidFill>
                  <a:srgbClr val="0000FF"/>
                </a:solidFill>
                <a:latin typeface="Century Gothic"/>
                <a:cs typeface="Century Gothic"/>
              </a:rPr>
              <a:t> application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0205" y="2539841"/>
            <a:ext cx="6453287" cy="4114800"/>
            <a:chOff x="1389671" y="2391489"/>
            <a:chExt cx="6453287" cy="4114800"/>
          </a:xfrm>
        </p:grpSpPr>
        <p:grpSp>
          <p:nvGrpSpPr>
            <p:cNvPr id="9" name="Group 8"/>
            <p:cNvGrpSpPr/>
            <p:nvPr/>
          </p:nvGrpSpPr>
          <p:grpSpPr>
            <a:xfrm>
              <a:off x="1389671" y="2391489"/>
              <a:ext cx="6453287" cy="4114800"/>
              <a:chOff x="1305711" y="2383699"/>
              <a:chExt cx="6453287" cy="4114800"/>
            </a:xfrm>
          </p:grpSpPr>
          <p:pic>
            <p:nvPicPr>
              <p:cNvPr id="2" name="Picture 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05711" y="2383699"/>
                <a:ext cx="6453287" cy="41148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140716" y="5537201"/>
                <a:ext cx="2889733" cy="5847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entury Gothic"/>
                    <a:cs typeface="Century Gothic"/>
                  </a:rPr>
                  <a:t>Not Illustrated Here:</a:t>
                </a:r>
              </a:p>
              <a:p>
                <a:r>
                  <a:rPr lang="en-US" sz="1600" i="1" dirty="0" smtClean="0">
                    <a:solidFill>
                      <a:srgbClr val="FF6600"/>
                    </a:solidFill>
                    <a:latin typeface="Century Gothic"/>
                    <a:cs typeface="Century Gothic"/>
                  </a:rPr>
                  <a:t>Arctic</a:t>
                </a:r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&amp; Antarctic Domains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572641" y="3133212"/>
              <a:ext cx="1096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NARCCAP</a:t>
              </a:r>
              <a:endParaRPr lang="en-US" sz="1400" b="1" i="1" dirty="0">
                <a:solidFill>
                  <a:srgbClr val="0000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4459" y="3897146"/>
              <a:ext cx="86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FF"/>
                  </a:solidFill>
                  <a:latin typeface="Century Gothic"/>
                  <a:cs typeface="Century Gothic"/>
                </a:rPr>
                <a:t>AFRICA</a:t>
              </a:r>
              <a:endParaRPr lang="en-US" sz="1400" b="1" i="1" dirty="0">
                <a:solidFill>
                  <a:srgbClr val="0000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4546" y="3600225"/>
              <a:ext cx="780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6600"/>
                  </a:solidFill>
                  <a:latin typeface="Century Gothic"/>
                  <a:cs typeface="Century Gothic"/>
                </a:rPr>
                <a:t>E. Asia</a:t>
              </a:r>
              <a:endParaRPr lang="en-US" sz="1400" b="1" i="1" dirty="0">
                <a:solidFill>
                  <a:srgbClr val="FF660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17381" y="3871403"/>
            <a:ext cx="78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S. Asia</a:t>
            </a:r>
            <a:endParaRPr lang="en-US" sz="1400" b="1" i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0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470" y="1347145"/>
            <a:ext cx="8517059" cy="435891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entury Gothic"/>
                <a:cs typeface="Century Gothic"/>
              </a:rPr>
              <a:t>The JPL-UCLA team is collaborating with NCAR scientists for providing inputs to National Climate Assessment report.</a:t>
            </a:r>
          </a:p>
          <a:p>
            <a:pPr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Monthly data from </a:t>
            </a:r>
            <a:r>
              <a:rPr lang="en-US" sz="1800" dirty="0" smtClean="0">
                <a:solidFill>
                  <a:srgbClr val="0000FF"/>
                </a:solidFill>
                <a:latin typeface="Century Gothic"/>
                <a:cs typeface="Century Gothic"/>
              </a:rPr>
              <a:t>5 RCMs </a:t>
            </a:r>
            <a:r>
              <a:rPr lang="en-US" sz="1800" dirty="0" smtClean="0">
                <a:latin typeface="Century Gothic"/>
                <a:cs typeface="Century Gothic"/>
              </a:rPr>
              <a:t>for</a:t>
            </a:r>
            <a:r>
              <a:rPr lang="en-US" sz="1800" dirty="0" smtClean="0">
                <a:solidFill>
                  <a:srgbClr val="0000FF"/>
                </a:solidFill>
                <a:latin typeface="Century Gothic"/>
                <a:cs typeface="Century Gothic"/>
              </a:rPr>
              <a:t> the 24-year (1980-2003) </a:t>
            </a:r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period </a:t>
            </a:r>
            <a:r>
              <a:rPr lang="en-US" sz="1800" dirty="0" smtClean="0">
                <a:latin typeface="Century Gothic"/>
                <a:cs typeface="Century Gothic"/>
              </a:rPr>
              <a:t>are obtained on </a:t>
            </a:r>
            <a:r>
              <a:rPr lang="en-US" sz="1800" dirty="0" smtClean="0">
                <a:solidFill>
                  <a:srgbClr val="0000FF"/>
                </a:solidFill>
                <a:latin typeface="Century Gothic"/>
                <a:cs typeface="Century Gothic"/>
              </a:rPr>
              <a:t>a common grid</a:t>
            </a:r>
            <a:r>
              <a:rPr lang="en-US" sz="1800" dirty="0" smtClean="0">
                <a:latin typeface="Century Gothic"/>
                <a:cs typeface="Century Gothic"/>
              </a:rPr>
              <a:t> from NCAR.</a:t>
            </a:r>
          </a:p>
          <a:p>
            <a:pPr>
              <a:buNone/>
            </a:pPr>
            <a:endParaRPr lang="en-US" sz="8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Evaluations are performed for the monthly-mean values of:</a:t>
            </a:r>
          </a:p>
          <a:p>
            <a:pPr lvl="1"/>
            <a:r>
              <a:rPr lang="en-US" sz="1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Precipitation</a:t>
            </a:r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and </a:t>
            </a:r>
            <a:r>
              <a:rPr lang="en-US" sz="18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daily-mean surface air temperature</a:t>
            </a:r>
            <a:endParaRPr lang="en-US" sz="1800" i="1" dirty="0" smtClean="0">
              <a:latin typeface="Century Gothic"/>
              <a:cs typeface="Century Gothic"/>
            </a:endParaRPr>
          </a:p>
          <a:p>
            <a:endParaRPr lang="en-US" sz="8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Reference data used: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CRU3.1 (1901-2010, 0.5deg)</a:t>
            </a:r>
          </a:p>
          <a:p>
            <a:pPr lvl="1">
              <a:buNone/>
            </a:pPr>
            <a:endParaRPr lang="en-US" sz="80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r>
              <a:rPr lang="en-US" sz="1800" dirty="0" smtClean="0">
                <a:latin typeface="Century Gothic"/>
                <a:cs typeface="Century Gothic"/>
              </a:rPr>
              <a:t>Currently WIP: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Surface pressure (vs. </a:t>
            </a:r>
            <a:r>
              <a:rPr lang="en-US" sz="18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MERRA</a:t>
            </a:r>
            <a:r>
              <a:rPr lang="en-US" sz="1800" dirty="0" smtClean="0">
                <a:latin typeface="Century Gothic"/>
                <a:cs typeface="Century Gothic"/>
              </a:rPr>
              <a:t> Reanalysis data)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Surface insolation (vs. </a:t>
            </a:r>
            <a:r>
              <a:rPr lang="en-US" sz="1800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CERES</a:t>
            </a:r>
            <a:r>
              <a:rPr lang="en-US" sz="1800" dirty="0" smtClean="0">
                <a:latin typeface="Century Gothic"/>
                <a:cs typeface="Century Gothic"/>
              </a:rPr>
              <a:t> radiation data)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-17126" y="0"/>
            <a:ext cx="8847655" cy="74650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NARCCAP Multi-RCM Evaluation:</a:t>
            </a: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Century Gothic"/>
                <a:cs typeface="Century Gothic"/>
              </a:rPr>
              <a:t>Monthly precipitation and surface air temperatures</a:t>
            </a:r>
            <a:endParaRPr lang="en-US" sz="20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90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7"/>
          <p:cNvSpPr txBox="1">
            <a:spLocks/>
          </p:cNvSpPr>
          <p:nvPr/>
        </p:nvSpPr>
        <p:spPr>
          <a:xfrm>
            <a:off x="0" y="0"/>
            <a:ext cx="8847655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RCMs and the Analysis Domain</a:t>
            </a:r>
            <a:endParaRPr lang="en-US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32" name="Picture 131" descr="map_zs14rgnCntUS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05" t="11998" r="15429" b="44671"/>
          <a:stretch/>
        </p:blipFill>
        <p:spPr>
          <a:xfrm>
            <a:off x="113699" y="582801"/>
            <a:ext cx="4501662" cy="3657600"/>
          </a:xfrm>
          <a:prstGeom prst="rect">
            <a:avLst/>
          </a:prstGeom>
        </p:spPr>
      </p:pic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2874"/>
              </p:ext>
            </p:extLst>
          </p:nvPr>
        </p:nvGraphicFramePr>
        <p:xfrm>
          <a:off x="113699" y="4477399"/>
          <a:ext cx="5626100" cy="2171700"/>
        </p:xfrm>
        <a:graphic>
          <a:graphicData uri="http://schemas.openxmlformats.org/presentationml/2006/ole">
            <p:oleObj spid="_x0000_s163842" name="Document" r:id="rId4" imgW="5625893" imgH="2171620" progId="Word.Document.12">
              <p:embed/>
            </p:oleObj>
          </a:graphicData>
        </a:graphic>
      </p:graphicFrame>
      <p:sp>
        <p:nvSpPr>
          <p:cNvPr id="134" name="Content Placeholder 2"/>
          <p:cNvSpPr txBox="1">
            <a:spLocks/>
          </p:cNvSpPr>
          <p:nvPr/>
        </p:nvSpPr>
        <p:spPr>
          <a:xfrm>
            <a:off x="4615361" y="604886"/>
            <a:ext cx="4301688" cy="32603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entury Gothic"/>
                <a:cs typeface="Century Gothic"/>
              </a:rPr>
              <a:t>The data from </a:t>
            </a:r>
            <a:r>
              <a:rPr lang="en-US" sz="1600" dirty="0" smtClean="0">
                <a:solidFill>
                  <a:srgbClr val="0000FF"/>
                </a:solidFill>
                <a:latin typeface="Century Gothic"/>
                <a:cs typeface="Century Gothic"/>
              </a:rPr>
              <a:t>5 RCMs and their ENS</a:t>
            </a:r>
            <a:r>
              <a:rPr lang="en-US" sz="1600" dirty="0" smtClean="0">
                <a:latin typeface="Century Gothic"/>
                <a:cs typeface="Century Gothic"/>
              </a:rPr>
              <a:t> over the conterminous US region are evaluated.</a:t>
            </a:r>
          </a:p>
          <a:p>
            <a:endParaRPr lang="en-US" sz="9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The RCM simulations are interpolated onto a common grid nest of 0.5-deg horizontal resolution for analysis, evaluation, and inter-comparison.</a:t>
            </a:r>
          </a:p>
          <a:p>
            <a:endParaRPr lang="en-US" sz="900" dirty="0" smtClean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Fourteen sub-regions (as shown in the figures and table) are selected to examine model performances in various regions of interests.</a:t>
            </a:r>
          </a:p>
        </p:txBody>
      </p: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676961"/>
              </p:ext>
            </p:extLst>
          </p:nvPr>
        </p:nvGraphicFramePr>
        <p:xfrm>
          <a:off x="5838637" y="4462765"/>
          <a:ext cx="2951299" cy="207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00"/>
                <a:gridCol w="2311699"/>
              </a:tblGrid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Model ID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Model Name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M01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CRCM (Canadian Regional Climate Model)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M02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ECP2 (NCEP Regional Spectral Model)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M03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MM5I (MM5 – run by Iowa State Univ.)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M04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RCM3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M05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WRFG (WRF – run by PNNL)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ENS</a:t>
                      </a:r>
                      <a:endParaRPr lang="en-US" sz="9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entury Gothic"/>
                          <a:ea typeface="ＭＳ 明朝"/>
                          <a:cs typeface="Times New Roman"/>
                        </a:rPr>
                        <a:t>Model Ensemble (Uniform weighting)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4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66"/>
            <a:ext cx="8899741" cy="1830133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[1] The daily-mean surface air temperature evaluation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5 RCMs and their ensemble vs. CRU3.1 analysis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244258" y="3481361"/>
            <a:ext cx="8655483" cy="190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24 years: 1980-2003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Overland only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Annual climatology: Spatial variability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Seasonal climatology: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Interannual variability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Century Gothic"/>
                <a:cs typeface="Century Gothic"/>
              </a:rPr>
              <a:t>Annual cycle in subregions.</a:t>
            </a:r>
          </a:p>
          <a:p>
            <a:pPr marL="800100" lvl="1" indent="-342900" algn="r">
              <a:spcBef>
                <a:spcPct val="20000"/>
              </a:spcBef>
              <a:buFont typeface="Arial"/>
              <a:buChar char="•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6560</TotalTime>
  <Words>1912</Words>
  <Application>Microsoft Macintosh PowerPoint</Application>
  <PresentationFormat>On-screen Show (4:3)</PresentationFormat>
  <Paragraphs>258</Paragraphs>
  <Slides>17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Flow</vt:lpstr>
      <vt:lpstr>Document</vt:lpstr>
      <vt:lpstr>Equation</vt:lpstr>
      <vt:lpstr>NARCCAP Multi-RCM Evaluations using RCMES: Monthly surface air temperatures and precipitation over the conterminous U.S.</vt:lpstr>
      <vt:lpstr>Slide 2</vt:lpstr>
      <vt:lpstr>Slide 3</vt:lpstr>
      <vt:lpstr>RCMES (http://rcmes.jpl.nasa.gov) High-level technical architecture</vt:lpstr>
      <vt:lpstr>Slide 5</vt:lpstr>
      <vt:lpstr>Slide 6</vt:lpstr>
      <vt:lpstr>Slide 7</vt:lpstr>
      <vt:lpstr>Slide 8</vt:lpstr>
      <vt:lpstr>[1] The daily-mean surface air temperature evaluation 5 RCMs and their ensemble vs. CRU3.1 analysis</vt:lpstr>
      <vt:lpstr>Daily-mean surface air temperatures: Climatology and Biases</vt:lpstr>
      <vt:lpstr>Slide 11</vt:lpstr>
      <vt:lpstr>Slide 12</vt:lpstr>
      <vt:lpstr>[2] Precipitation evaluation 5 RCMs and their ensemble vs. CRU3.1 analysis</vt:lpstr>
      <vt:lpstr>Annual precipitation: Climatology and Biases</vt:lpstr>
      <vt:lpstr>Slide 15</vt:lpstr>
      <vt:lpstr>Slide 16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Jinwon Kim</dc:creator>
  <cp:lastModifiedBy>Jinwon Kim</cp:lastModifiedBy>
  <cp:revision>897</cp:revision>
  <dcterms:created xsi:type="dcterms:W3CDTF">2012-04-08T03:18:09Z</dcterms:created>
  <dcterms:modified xsi:type="dcterms:W3CDTF">2012-04-08T03:20:32Z</dcterms:modified>
</cp:coreProperties>
</file>