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67" r:id="rId4"/>
    <p:sldId id="261" r:id="rId5"/>
    <p:sldId id="269" r:id="rId6"/>
    <p:sldId id="270" r:id="rId7"/>
    <p:sldId id="300" r:id="rId8"/>
    <p:sldId id="271" r:id="rId9"/>
    <p:sldId id="301" r:id="rId10"/>
    <p:sldId id="302" r:id="rId11"/>
    <p:sldId id="272" r:id="rId12"/>
    <p:sldId id="273" r:id="rId13"/>
    <p:sldId id="303" r:id="rId14"/>
    <p:sldId id="312" r:id="rId15"/>
    <p:sldId id="313" r:id="rId16"/>
    <p:sldId id="314" r:id="rId17"/>
    <p:sldId id="315" r:id="rId18"/>
    <p:sldId id="295" r:id="rId19"/>
    <p:sldId id="306" r:id="rId20"/>
    <p:sldId id="307" r:id="rId21"/>
    <p:sldId id="308" r:id="rId22"/>
    <p:sldId id="309" r:id="rId23"/>
    <p:sldId id="310" r:id="rId24"/>
    <p:sldId id="31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10000"/>
    <a:srgbClr val="54381D"/>
    <a:srgbClr val="996633"/>
    <a:srgbClr val="0000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2590" autoAdjust="0"/>
    <p:restoredTop sz="94710" autoAdjust="0"/>
  </p:normalViewPr>
  <p:slideViewPr>
    <p:cSldViewPr snapToGrid="0" snapToObjects="1" showGuides="1">
      <p:cViewPr varScale="1">
        <p:scale>
          <a:sx n="112" d="100"/>
          <a:sy n="112" d="100"/>
        </p:scale>
        <p:origin x="-600" y="-96"/>
      </p:cViewPr>
      <p:guideLst>
        <p:guide orient="horz" pos="2160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B283B-1701-584B-BE1A-4E12AF86928D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B5D0-65E9-4440-AF2E-EFD6C0B3E3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F5C46-4E69-D542-9A8C-5A7FDD72250A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06F6E-DC9D-E643-8B77-53AFDBD84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06F6E-DC9D-E643-8B77-53AFDBD843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4E71C4-CB42-B94F-A930-62DD5BDB4D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BE073A-EC6B-714B-AA07-425AB1DA30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8662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</p:spPr>
        <p:txBody>
          <a:bodyPr wrap="square" lIns="91420" tIns="45709" rIns="91420" bIns="4570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F18A-CDC2-9C4B-8368-530E0FDA9C6A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8626-47D0-3242-B758-CD0DBBD1FF4B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6438-38E3-364F-B939-F649310564EA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27765-3B09-2445-BA2B-F10C5B02A286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6DCA-FE0C-724C-AC77-D835650657D7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5215-D35B-704C-80FF-ECEF62532845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387B-8FE9-904E-9F58-AFA3CB83832C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A43-0F89-1844-A8EF-00FAE15738D5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0B26-914A-DA44-B775-5160A9638ECB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02D93-16DD-0A4A-9906-FB5C81FD07DD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100B-4F6D-484B-B573-9A083934222A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016-CEF8-FD4C-949A-F3D6F7504E6E}" type="datetime1">
              <a:rPr lang="en-US" smtClean="0"/>
              <a:pPr/>
              <a:t>4/10/12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CD8B-BBFC-F44A-927D-0B7E8B9F0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0 Imagen" descr="horsdm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97036"/>
            <a:ext cx="4451468" cy="3313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941" y="101537"/>
            <a:ext cx="8178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4B"/>
                </a:solidFill>
                <a:latin typeface="Arial"/>
                <a:cs typeface="Arial"/>
              </a:rPr>
              <a:t>Changes in winter precipitation extremes for the Western United States </a:t>
            </a:r>
            <a:endParaRPr lang="en-US" sz="3200" dirty="0">
              <a:solidFill>
                <a:srgbClr val="00004B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4900" y="1957499"/>
            <a:ext cx="4045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4B"/>
                </a:solidFill>
                <a:latin typeface="Arial"/>
                <a:cs typeface="Arial"/>
              </a:rPr>
              <a:t>Francina Dominguez</a:t>
            </a:r>
          </a:p>
          <a:p>
            <a:r>
              <a:rPr lang="en-US" sz="2000" dirty="0" smtClean="0">
                <a:solidFill>
                  <a:srgbClr val="00004B"/>
                </a:solidFill>
                <a:latin typeface="Arial"/>
                <a:cs typeface="Arial"/>
              </a:rPr>
              <a:t>Assistant Professor</a:t>
            </a:r>
          </a:p>
          <a:p>
            <a:r>
              <a:rPr lang="en-US" sz="2000" dirty="0" smtClean="0">
                <a:solidFill>
                  <a:srgbClr val="00004B"/>
                </a:solidFill>
                <a:latin typeface="Arial"/>
                <a:cs typeface="Arial"/>
              </a:rPr>
              <a:t>Atmospheric Sciences</a:t>
            </a:r>
          </a:p>
          <a:p>
            <a:r>
              <a:rPr lang="en-US" sz="2000" dirty="0" smtClean="0">
                <a:solidFill>
                  <a:srgbClr val="00004B"/>
                </a:solidFill>
                <a:latin typeface="Arial"/>
                <a:cs typeface="Arial"/>
              </a:rPr>
              <a:t>University of Arizona</a:t>
            </a:r>
          </a:p>
          <a:p>
            <a:endParaRPr lang="en-US" sz="2000" b="1" dirty="0" smtClean="0">
              <a:solidFill>
                <a:srgbClr val="00004B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rgbClr val="00004B"/>
                </a:solidFill>
                <a:latin typeface="Arial"/>
                <a:cs typeface="Arial"/>
              </a:rPr>
              <a:t>Erick Rivera</a:t>
            </a:r>
          </a:p>
          <a:p>
            <a:r>
              <a:rPr lang="en-US" sz="2000" dirty="0" smtClean="0">
                <a:solidFill>
                  <a:srgbClr val="00004B"/>
                </a:solidFill>
                <a:latin typeface="Arial"/>
                <a:cs typeface="Arial"/>
              </a:rPr>
              <a:t>Atmospheric Sciences</a:t>
            </a:r>
          </a:p>
          <a:p>
            <a:r>
              <a:rPr lang="en-US" sz="2000" dirty="0" smtClean="0">
                <a:solidFill>
                  <a:srgbClr val="00004B"/>
                </a:solidFill>
                <a:latin typeface="Arial"/>
                <a:cs typeface="Arial"/>
              </a:rPr>
              <a:t>University of Arizona</a:t>
            </a:r>
            <a:endParaRPr lang="en-US" sz="2000" dirty="0">
              <a:solidFill>
                <a:srgbClr val="00004B"/>
              </a:solidFill>
              <a:latin typeface="Arial"/>
              <a:cs typeface="Arial"/>
            </a:endParaRPr>
          </a:p>
        </p:txBody>
      </p:sp>
      <p:pic>
        <p:nvPicPr>
          <p:cNvPr id="11" name="Picture 67" descr="UA_Block A- AZ_200-28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6190" y="5110888"/>
            <a:ext cx="1260343" cy="126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84545" y="1562100"/>
            <a:ext cx="354910" cy="3733800"/>
          </a:xfrm>
          <a:prstGeom prst="rect">
            <a:avLst/>
          </a:prstGeom>
          <a:solidFill>
            <a:srgbClr val="0000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1 CuadroTexto"/>
          <p:cNvSpPr txBox="1"/>
          <p:nvPr/>
        </p:nvSpPr>
        <p:spPr>
          <a:xfrm>
            <a:off x="6553200" y="4702608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900" dirty="0" err="1" smtClean="0">
                <a:solidFill>
                  <a:schemeClr val="bg1"/>
                </a:solidFill>
              </a:rPr>
              <a:t>Provided</a:t>
            </a:r>
            <a:r>
              <a:rPr lang="es-CR" sz="900" dirty="0" smtClean="0">
                <a:solidFill>
                  <a:schemeClr val="bg1"/>
                </a:solidFill>
              </a:rPr>
              <a:t> </a:t>
            </a:r>
            <a:r>
              <a:rPr lang="es-CR" sz="900" dirty="0" err="1" smtClean="0">
                <a:solidFill>
                  <a:schemeClr val="bg1"/>
                </a:solidFill>
              </a:rPr>
              <a:t>by</a:t>
            </a:r>
            <a:r>
              <a:rPr lang="es-CR" sz="900" dirty="0" smtClean="0">
                <a:solidFill>
                  <a:schemeClr val="bg1"/>
                </a:solidFill>
              </a:rPr>
              <a:t> Phil </a:t>
            </a:r>
            <a:r>
              <a:rPr lang="es-CR" sz="900" dirty="0" err="1" smtClean="0">
                <a:solidFill>
                  <a:schemeClr val="bg1"/>
                </a:solidFill>
              </a:rPr>
              <a:t>Pearthree</a:t>
            </a:r>
            <a:r>
              <a:rPr lang="es-CR" sz="900" dirty="0" smtClean="0">
                <a:solidFill>
                  <a:schemeClr val="bg1"/>
                </a:solidFill>
              </a:rPr>
              <a:t>  and Ann </a:t>
            </a:r>
            <a:r>
              <a:rPr lang="es-CR" sz="900" dirty="0" err="1" smtClean="0">
                <a:solidFill>
                  <a:schemeClr val="bg1"/>
                </a:solidFill>
              </a:rPr>
              <a:t>Youberg</a:t>
            </a:r>
            <a:endParaRPr lang="es-CR" sz="900" dirty="0" smtClean="0">
              <a:solidFill>
                <a:schemeClr val="bg1"/>
              </a:solidFill>
            </a:endParaRPr>
          </a:p>
          <a:p>
            <a:r>
              <a:rPr lang="es-CR" sz="900" dirty="0" smtClean="0">
                <a:solidFill>
                  <a:schemeClr val="bg1"/>
                </a:solidFill>
              </a:rPr>
              <a:t>AZ Geological </a:t>
            </a:r>
            <a:r>
              <a:rPr lang="es-CR" sz="900" dirty="0" err="1" smtClean="0">
                <a:solidFill>
                  <a:schemeClr val="bg1"/>
                </a:solidFill>
              </a:rPr>
              <a:t>Survey</a:t>
            </a:r>
            <a:endParaRPr lang="es-CR" sz="900" dirty="0">
              <a:solidFill>
                <a:schemeClr val="bg1"/>
              </a:solidFill>
            </a:endParaRPr>
          </a:p>
        </p:txBody>
      </p:sp>
      <p:sp>
        <p:nvSpPr>
          <p:cNvPr id="18" name="6 CuadroTexto"/>
          <p:cNvSpPr txBox="1"/>
          <p:nvPr/>
        </p:nvSpPr>
        <p:spPr>
          <a:xfrm>
            <a:off x="4572000" y="1795340"/>
            <a:ext cx="348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800" dirty="0" err="1" smtClean="0">
                <a:solidFill>
                  <a:schemeClr val="bg1"/>
                </a:solidFill>
              </a:rPr>
              <a:t>Horseshoe</a:t>
            </a:r>
            <a:r>
              <a:rPr lang="es-CR" sz="1800" dirty="0" smtClean="0">
                <a:solidFill>
                  <a:schemeClr val="bg1"/>
                </a:solidFill>
              </a:rPr>
              <a:t> </a:t>
            </a:r>
            <a:r>
              <a:rPr lang="es-CR" sz="1800" dirty="0" err="1" smtClean="0">
                <a:solidFill>
                  <a:schemeClr val="bg1"/>
                </a:solidFill>
              </a:rPr>
              <a:t>Reservoir</a:t>
            </a:r>
            <a:r>
              <a:rPr lang="es-CR" sz="1800" dirty="0" smtClean="0">
                <a:solidFill>
                  <a:schemeClr val="bg1"/>
                </a:solidFill>
              </a:rPr>
              <a:t> AZ, Feb. 1993</a:t>
            </a:r>
            <a:endParaRPr lang="es-C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3.51.56 PM.png"/>
          <p:cNvPicPr>
            <a:picLocks noChangeAspect="1"/>
          </p:cNvPicPr>
          <p:nvPr/>
        </p:nvPicPr>
        <p:blipFill>
          <a:blip r:embed="rId3"/>
          <a:srcRect t="3217"/>
          <a:stretch>
            <a:fillRect/>
          </a:stretch>
        </p:blipFill>
        <p:spPr>
          <a:xfrm>
            <a:off x="739107" y="4059532"/>
            <a:ext cx="2561901" cy="1385127"/>
          </a:xfrm>
          <a:prstGeom prst="rect">
            <a:avLst/>
          </a:prstGeom>
        </p:spPr>
      </p:pic>
      <p:pic>
        <p:nvPicPr>
          <p:cNvPr id="4" name="Picture 3" descr="Screen shot 2012-02-07 at 3.50.59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" y="3691232"/>
            <a:ext cx="3803650" cy="368300"/>
          </a:xfrm>
          <a:prstGeom prst="rect">
            <a:avLst/>
          </a:prstGeom>
        </p:spPr>
      </p:pic>
      <p:pic>
        <p:nvPicPr>
          <p:cNvPr id="9" name="Picture 8" descr="Screen shot 2012-02-07 at 3.51.40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9961" y="1743361"/>
            <a:ext cx="3361922" cy="20171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00145" y="1502733"/>
            <a:ext cx="2306736" cy="41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163513"/>
            <a:ext cx="87264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However, 24-hour 100-year events behave very differently than 3-hour 100-year events.</a:t>
            </a:r>
          </a:p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14" name="Picture 13" descr="Screen shot 2012-02-07 at 10.42.26 AM.png"/>
          <p:cNvPicPr>
            <a:picLocks noChangeAspect="1"/>
          </p:cNvPicPr>
          <p:nvPr/>
        </p:nvPicPr>
        <p:blipFill>
          <a:blip r:embed="rId6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1040"/>
          <p:cNvSpPr txBox="1">
            <a:spLocks noChangeArrowheads="1"/>
          </p:cNvSpPr>
          <p:nvPr/>
        </p:nvSpPr>
        <p:spPr bwMode="auto">
          <a:xfrm>
            <a:off x="5033919" y="6293658"/>
            <a:ext cx="39661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Mishra</a:t>
            </a:r>
            <a:r>
              <a:rPr lang="en-US" sz="1600" dirty="0" smtClean="0">
                <a:solidFill>
                  <a:srgbClr val="FFFFFF"/>
                </a:solidFill>
              </a:rPr>
              <a:t>, V., Dominguez, F. and </a:t>
            </a:r>
            <a:r>
              <a:rPr lang="en-US" sz="1600" dirty="0" err="1" smtClean="0">
                <a:solidFill>
                  <a:srgbClr val="FFFFFF"/>
                </a:solidFill>
              </a:rPr>
              <a:t>Lettenmaier</a:t>
            </a:r>
            <a:r>
              <a:rPr lang="en-US" sz="1600" dirty="0" smtClean="0">
                <a:solidFill>
                  <a:srgbClr val="FFFFFF"/>
                </a:solidFill>
              </a:rPr>
              <a:t>, D.</a:t>
            </a:r>
            <a:r>
              <a:rPr lang="en-US" sz="1600" b="0" dirty="0" smtClean="0">
                <a:solidFill>
                  <a:srgbClr val="FFFFFF"/>
                </a:solidFill>
              </a:rPr>
              <a:t>, 2012.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Geophys</a:t>
            </a:r>
            <a:r>
              <a:rPr lang="en-US" sz="1600" b="0" i="1" dirty="0" smtClean="0">
                <a:solidFill>
                  <a:srgbClr val="FFFFFF"/>
                </a:solidFill>
              </a:rPr>
              <a:t>. Res.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Lett</a:t>
            </a:r>
            <a:r>
              <a:rPr lang="en-US" sz="1600" b="0" i="1" dirty="0" smtClean="0">
                <a:solidFill>
                  <a:srgbClr val="FFFFFF"/>
                </a:solidFill>
              </a:rPr>
              <a:t>.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06881" y="4164006"/>
            <a:ext cx="1165627" cy="1036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Comic Sans MS"/>
                <a:ea typeface="Arial" pitchFamily="1" charset="0"/>
                <a:cs typeface="Comic Sans MS"/>
              </a:rPr>
              <a:t>Ensemble mean bias +-10%</a:t>
            </a:r>
          </a:p>
          <a:p>
            <a:endParaRPr lang="en-US" sz="1600" b="1" dirty="0" smtClean="0">
              <a:latin typeface="Comic Sans MS"/>
              <a:ea typeface="Arial" pitchFamily="1" charset="0"/>
              <a:cs typeface="Comic Sans M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63740" y="1172999"/>
            <a:ext cx="3803650" cy="974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Arial"/>
                <a:ea typeface="Arial" pitchFamily="1" charset="0"/>
                <a:cs typeface="Arial"/>
              </a:rPr>
              <a:t>Bias for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ea typeface="Arial" pitchFamily="1" charset="0"/>
                <a:cs typeface="Arial"/>
              </a:rPr>
              <a:t>24-hour 100-year </a:t>
            </a:r>
            <a:r>
              <a:rPr lang="en-US" sz="2000" b="1" dirty="0" smtClean="0">
                <a:latin typeface="Arial"/>
                <a:ea typeface="Arial" pitchFamily="1" charset="0"/>
                <a:cs typeface="Arial"/>
              </a:rPr>
              <a:t>return period events.</a:t>
            </a:r>
          </a:p>
          <a:p>
            <a:endParaRPr lang="en-US" sz="2000" b="1" dirty="0" smtClean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496" y="5424836"/>
            <a:ext cx="4255894" cy="1159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ea typeface="Arial" pitchFamily="1" charset="0"/>
                <a:cs typeface="Arial"/>
              </a:rPr>
              <a:t>Bias has a clear geographical pattern, For Annual Maximum, 26% are acceptable for design.</a:t>
            </a:r>
          </a:p>
          <a:p>
            <a:endParaRPr lang="en-US" b="1" dirty="0" smtClean="0">
              <a:latin typeface="Arial"/>
              <a:ea typeface="Arial" pitchFamily="1" charset="0"/>
              <a:cs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3301009" y="4547430"/>
            <a:ext cx="1105873" cy="3175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09100" y="1766041"/>
            <a:ext cx="3803650" cy="370129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3.51.56 PM.png"/>
          <p:cNvPicPr>
            <a:picLocks noChangeAspect="1"/>
          </p:cNvPicPr>
          <p:nvPr/>
        </p:nvPicPr>
        <p:blipFill>
          <a:blip r:embed="rId2"/>
          <a:srcRect t="3217"/>
          <a:stretch>
            <a:fillRect/>
          </a:stretch>
        </p:blipFill>
        <p:spPr>
          <a:xfrm>
            <a:off x="739107" y="4059532"/>
            <a:ext cx="2561901" cy="1385127"/>
          </a:xfrm>
          <a:prstGeom prst="rect">
            <a:avLst/>
          </a:prstGeom>
        </p:spPr>
      </p:pic>
      <p:pic>
        <p:nvPicPr>
          <p:cNvPr id="4" name="Picture 3" descr="Screen shot 2012-02-07 at 3.50.59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3691232"/>
            <a:ext cx="3803650" cy="368300"/>
          </a:xfrm>
          <a:prstGeom prst="rect">
            <a:avLst/>
          </a:prstGeom>
        </p:spPr>
      </p:pic>
      <p:pic>
        <p:nvPicPr>
          <p:cNvPr id="5" name="Picture 4" descr="Screen shot 2012-02-07 at 3.51.07 PM.png"/>
          <p:cNvPicPr>
            <a:picLocks noChangeAspect="1"/>
          </p:cNvPicPr>
          <p:nvPr/>
        </p:nvPicPr>
        <p:blipFill>
          <a:blip r:embed="rId4"/>
          <a:srcRect t="8070"/>
          <a:stretch>
            <a:fillRect/>
          </a:stretch>
        </p:blipFill>
        <p:spPr>
          <a:xfrm>
            <a:off x="5363202" y="4164006"/>
            <a:ext cx="2681183" cy="1309748"/>
          </a:xfrm>
          <a:prstGeom prst="rect">
            <a:avLst/>
          </a:prstGeom>
        </p:spPr>
      </p:pic>
      <p:pic>
        <p:nvPicPr>
          <p:cNvPr id="8" name="Picture 7" descr="Screen shot 2012-02-07 at 3.50.5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919" y="1815014"/>
            <a:ext cx="3362113" cy="1993109"/>
          </a:xfrm>
          <a:prstGeom prst="rect">
            <a:avLst/>
          </a:prstGeom>
        </p:spPr>
      </p:pic>
      <p:pic>
        <p:nvPicPr>
          <p:cNvPr id="9" name="Picture 8" descr="Screen shot 2012-02-07 at 3.51.40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9961" y="1743361"/>
            <a:ext cx="3361922" cy="20171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39718" y="1626292"/>
            <a:ext cx="2306736" cy="41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0145" y="1502733"/>
            <a:ext cx="2306736" cy="41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2400" y="163513"/>
            <a:ext cx="87264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However, 24-hour 100-year events behave very differently than 3-hour 100-year events.</a:t>
            </a:r>
          </a:p>
          <a:p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13" name="Picture 12" descr="Screen shot 2012-02-07 at 3.50.59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42804" y="3754653"/>
            <a:ext cx="3803650" cy="368300"/>
          </a:xfrm>
          <a:prstGeom prst="rect">
            <a:avLst/>
          </a:prstGeom>
        </p:spPr>
      </p:pic>
      <p:pic>
        <p:nvPicPr>
          <p:cNvPr id="14" name="Picture 13" descr="Screen shot 2012-02-07 at 10.42.26 AM.png"/>
          <p:cNvPicPr>
            <a:picLocks noChangeAspect="1"/>
          </p:cNvPicPr>
          <p:nvPr/>
        </p:nvPicPr>
        <p:blipFill>
          <a:blip r:embed="rId7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1040"/>
          <p:cNvSpPr txBox="1">
            <a:spLocks noChangeArrowheads="1"/>
          </p:cNvSpPr>
          <p:nvPr/>
        </p:nvSpPr>
        <p:spPr bwMode="auto">
          <a:xfrm>
            <a:off x="5033919" y="6293658"/>
            <a:ext cx="39661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Mishra</a:t>
            </a:r>
            <a:r>
              <a:rPr lang="en-US" sz="1600" dirty="0" smtClean="0">
                <a:solidFill>
                  <a:srgbClr val="FFFFFF"/>
                </a:solidFill>
              </a:rPr>
              <a:t>, V., Dominguez, F. and </a:t>
            </a:r>
            <a:r>
              <a:rPr lang="en-US" sz="1600" dirty="0" err="1" smtClean="0">
                <a:solidFill>
                  <a:srgbClr val="FFFFFF"/>
                </a:solidFill>
              </a:rPr>
              <a:t>Lettenmaier</a:t>
            </a:r>
            <a:r>
              <a:rPr lang="en-US" sz="1600" dirty="0" smtClean="0">
                <a:solidFill>
                  <a:srgbClr val="FFFFFF"/>
                </a:solidFill>
              </a:rPr>
              <a:t>, D.</a:t>
            </a:r>
            <a:r>
              <a:rPr lang="en-US" sz="1600" b="0" dirty="0" smtClean="0">
                <a:solidFill>
                  <a:srgbClr val="FFFFFF"/>
                </a:solidFill>
              </a:rPr>
              <a:t>, 2012.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Geophys</a:t>
            </a:r>
            <a:r>
              <a:rPr lang="en-US" sz="1600" b="0" i="1" dirty="0" smtClean="0">
                <a:solidFill>
                  <a:srgbClr val="FFFFFF"/>
                </a:solidFill>
              </a:rPr>
              <a:t>. Res.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Lett</a:t>
            </a:r>
            <a:r>
              <a:rPr lang="en-US" sz="1600" b="0" i="1" dirty="0" smtClean="0">
                <a:solidFill>
                  <a:srgbClr val="FFFFFF"/>
                </a:solidFill>
              </a:rPr>
              <a:t>.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24244" y="1191935"/>
            <a:ext cx="3803650" cy="974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Arial"/>
                <a:ea typeface="Arial" pitchFamily="1" charset="0"/>
                <a:cs typeface="Arial"/>
              </a:rPr>
              <a:t>Bias for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Arial" pitchFamily="1" charset="0"/>
                <a:cs typeface="Arial"/>
              </a:rPr>
              <a:t>3-hour 100-year </a:t>
            </a:r>
            <a:r>
              <a:rPr lang="en-US" sz="2000" b="1" dirty="0" smtClean="0">
                <a:latin typeface="Arial"/>
                <a:ea typeface="Arial" pitchFamily="1" charset="0"/>
                <a:cs typeface="Arial"/>
              </a:rPr>
              <a:t>return period events.</a:t>
            </a:r>
          </a:p>
          <a:p>
            <a:endParaRPr lang="en-US" sz="2000" b="1" dirty="0" smtClean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572000" y="5489132"/>
            <a:ext cx="4306888" cy="882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ea typeface="Arial" pitchFamily="1" charset="0"/>
                <a:cs typeface="Arial"/>
              </a:rPr>
              <a:t>Generalized underestimation and 12% acceptable for design purposes.</a:t>
            </a:r>
          </a:p>
          <a:p>
            <a:endParaRPr lang="en-US" b="1" dirty="0" smtClean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63740" y="1172999"/>
            <a:ext cx="3803650" cy="974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Arial"/>
                <a:ea typeface="Arial" pitchFamily="1" charset="0"/>
                <a:cs typeface="Arial"/>
              </a:rPr>
              <a:t>Bias for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ea typeface="Arial" pitchFamily="1" charset="0"/>
                <a:cs typeface="Arial"/>
              </a:rPr>
              <a:t>24-hour 100-year </a:t>
            </a:r>
            <a:r>
              <a:rPr lang="en-US" sz="2000" b="1" dirty="0" smtClean="0">
                <a:latin typeface="Arial"/>
                <a:ea typeface="Arial" pitchFamily="1" charset="0"/>
                <a:cs typeface="Arial"/>
              </a:rPr>
              <a:t>return period events.</a:t>
            </a:r>
          </a:p>
          <a:p>
            <a:endParaRPr lang="en-US" sz="2000" b="1" dirty="0" smtClean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496" y="5470196"/>
            <a:ext cx="4255894" cy="882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Arial"/>
                <a:ea typeface="Arial" pitchFamily="1" charset="0"/>
                <a:cs typeface="Arial"/>
              </a:rPr>
              <a:t>Bias has a clear geographical pattern, 26% are acceptable for design.</a:t>
            </a:r>
          </a:p>
          <a:p>
            <a:endParaRPr lang="en-US" b="1" dirty="0" smtClean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9100" y="1788721"/>
            <a:ext cx="3803650" cy="370129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20124" y="1802918"/>
            <a:ext cx="3803650" cy="3701298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7" descr="MAP_Projec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514" y="1235484"/>
            <a:ext cx="4901686" cy="39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2-02-07 at 10.42.26 AM.png"/>
          <p:cNvPicPr>
            <a:picLocks noChangeAspect="1"/>
          </p:cNvPicPr>
          <p:nvPr/>
        </p:nvPicPr>
        <p:blipFill>
          <a:blip r:embed="rId3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5033919" y="6339426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Tripathi</a:t>
            </a:r>
            <a:r>
              <a:rPr lang="en-US" sz="1600" dirty="0" smtClean="0">
                <a:solidFill>
                  <a:srgbClr val="FFFFFF"/>
                </a:solidFill>
              </a:rPr>
              <a:t>, O. and F. Dominguez </a:t>
            </a:r>
            <a:r>
              <a:rPr lang="en-US" sz="1600" i="1" dirty="0" smtClean="0">
                <a:solidFill>
                  <a:srgbClr val="FFFFFF"/>
                </a:solidFill>
              </a:rPr>
              <a:t>In Preparation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63513"/>
            <a:ext cx="8991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10000"/>
                </a:solidFill>
                <a:latin typeface="Arial"/>
                <a:cs typeface="Arial"/>
              </a:rPr>
              <a:t>Future</a:t>
            </a:r>
            <a:r>
              <a:rPr lang="en-US" sz="2400" b="1" dirty="0" smtClean="0">
                <a:latin typeface="Arial"/>
                <a:cs typeface="Arial"/>
              </a:rPr>
              <a:t>: We are evaluating the effect of model resolution on the representation of extreme events.</a:t>
            </a:r>
          </a:p>
          <a:p>
            <a:endParaRPr lang="en-US" sz="2800" b="1" dirty="0">
              <a:latin typeface="Calibri" pitchFamily="1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68" y="1871137"/>
            <a:ext cx="170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50 km resolution</a:t>
            </a:r>
          </a:p>
          <a:p>
            <a:r>
              <a:rPr lang="en-US" dirty="0" smtClean="0">
                <a:latin typeface="Arial"/>
                <a:cs typeface="Arial"/>
              </a:rPr>
              <a:t>3-hrly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86548" y="1869549"/>
            <a:ext cx="12360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4558" y="3765015"/>
            <a:ext cx="123602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838" y="3765015"/>
            <a:ext cx="170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10 km resolution</a:t>
            </a:r>
          </a:p>
          <a:p>
            <a:r>
              <a:rPr lang="en-US" dirty="0" smtClean="0">
                <a:latin typeface="Arial"/>
                <a:cs typeface="Arial"/>
              </a:rPr>
              <a:t>1-hrly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1271" y="5232275"/>
            <a:ext cx="4424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Use NCEP/DOE Reanalysis II data as boundary conditions (with spectral nudging). Period 1979-2010.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2-07 at 10.42.26 AM.png"/>
          <p:cNvPicPr>
            <a:picLocks noChangeAspect="1"/>
          </p:cNvPicPr>
          <p:nvPr/>
        </p:nvPicPr>
        <p:blipFill>
          <a:blip r:embed="rId2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5033919" y="6339426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Tripathi</a:t>
            </a:r>
            <a:r>
              <a:rPr lang="en-US" sz="1600" dirty="0" smtClean="0">
                <a:solidFill>
                  <a:srgbClr val="FFFFFF"/>
                </a:solidFill>
              </a:rPr>
              <a:t>, O. and F. Dominguez </a:t>
            </a:r>
            <a:r>
              <a:rPr lang="en-US" sz="1600" i="1" dirty="0" smtClean="0">
                <a:solidFill>
                  <a:srgbClr val="FFFFFF"/>
                </a:solidFill>
              </a:rPr>
              <a:t>In Preparation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63513"/>
            <a:ext cx="87264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10000"/>
                </a:solidFill>
                <a:latin typeface="Arial"/>
                <a:cs typeface="Arial"/>
              </a:rPr>
              <a:t>Future</a:t>
            </a:r>
            <a:r>
              <a:rPr lang="en-US" sz="2400" b="1" dirty="0" smtClean="0">
                <a:latin typeface="Arial"/>
                <a:cs typeface="Arial"/>
              </a:rPr>
              <a:t>: We are evaluating the effect of model resolution on the representation of extreme events.</a:t>
            </a:r>
          </a:p>
          <a:p>
            <a:endParaRPr lang="en-US" sz="2800" b="1" dirty="0">
              <a:latin typeface="Calibri" pitchFamily="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9089" y="1548508"/>
            <a:ext cx="3833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We find that the 10km runs more adequately capture the intensity of extreme events.</a:t>
            </a:r>
          </a:p>
          <a:p>
            <a:endParaRPr lang="en-US" sz="2400" b="1" dirty="0" smtClean="0">
              <a:latin typeface="Arial"/>
              <a:cs typeface="Arial"/>
            </a:endParaRPr>
          </a:p>
          <a:p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We find that the 10km runs also have a higher “hit/miss” ratio than the 50km runs.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" name="Picture 16" descr="Extreme_percentile_at-map_hits_percent-2windowday-24hr.jpg"/>
          <p:cNvPicPr>
            <a:picLocks noChangeAspect="1"/>
          </p:cNvPicPr>
          <p:nvPr/>
        </p:nvPicPr>
        <p:blipFill>
          <a:blip r:embed="rId3"/>
          <a:srcRect l="30470" t="2384" r="28173" b="37687"/>
          <a:stretch>
            <a:fillRect/>
          </a:stretch>
        </p:blipFill>
        <p:spPr>
          <a:xfrm>
            <a:off x="424363" y="1712374"/>
            <a:ext cx="3669246" cy="41098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7043" y="1281236"/>
            <a:ext cx="3181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% Hits 24-hourly accumulated precipitation </a:t>
            </a:r>
            <a:r>
              <a:rPr lang="en-US" sz="1600" b="1" dirty="0" smtClean="0"/>
              <a:t>10km.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4363" y="3519720"/>
            <a:ext cx="3181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% Hits 24-hourly accumulated precipitation </a:t>
            </a:r>
            <a:r>
              <a:rPr lang="en-US" sz="1600" b="1" dirty="0" smtClean="0"/>
              <a:t>50km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" descr="Diffwrf_hadcm3_50yr.eps"/>
          <p:cNvPicPr>
            <a:picLocks noChangeAspect="1"/>
          </p:cNvPicPr>
          <p:nvPr/>
        </p:nvPicPr>
        <p:blipFill>
          <a:blip r:embed="rId3"/>
          <a:srcRect r="5403" b="2216"/>
          <a:stretch>
            <a:fillRect/>
          </a:stretch>
        </p:blipFill>
        <p:spPr bwMode="auto">
          <a:xfrm>
            <a:off x="455613" y="1600200"/>
            <a:ext cx="26685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88925" y="603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s-CR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10000"/>
                </a:solidFill>
                <a:latin typeface="Arial"/>
                <a:cs typeface="Arial"/>
              </a:rPr>
              <a:t>Future: We </a:t>
            </a:r>
            <a:r>
              <a:rPr lang="en-US" sz="2400" b="1" dirty="0">
                <a:solidFill>
                  <a:srgbClr val="010000"/>
                </a:solidFill>
                <a:latin typeface="Arial"/>
                <a:cs typeface="Arial"/>
              </a:rPr>
              <a:t>are</a:t>
            </a:r>
            <a:r>
              <a:rPr lang="en-US" sz="2400" b="1" dirty="0" smtClean="0">
                <a:solidFill>
                  <a:srgbClr val="010000"/>
                </a:solidFill>
                <a:latin typeface="Arial"/>
                <a:cs typeface="Arial"/>
              </a:rPr>
              <a:t> studying </a:t>
            </a:r>
            <a:r>
              <a:rPr lang="en-US" sz="2400" b="1" dirty="0">
                <a:solidFill>
                  <a:srgbClr val="010000"/>
                </a:solidFill>
                <a:latin typeface="Arial"/>
                <a:cs typeface="Arial"/>
              </a:rPr>
              <a:t>the physical mechanisms that could lead to the intensification of extreme events.</a:t>
            </a:r>
            <a:endParaRPr lang="es-CR" sz="2400" b="1" dirty="0">
              <a:solidFill>
                <a:srgbClr val="010000"/>
              </a:solidFill>
              <a:latin typeface="Arial"/>
              <a:cs typeface="Arial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595438" y="4038600"/>
            <a:ext cx="665162" cy="533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grpSp>
        <p:nvGrpSpPr>
          <p:cNvPr id="2" name="24 Grupo"/>
          <p:cNvGrpSpPr>
            <a:grpSpLocks/>
          </p:cNvGrpSpPr>
          <p:nvPr/>
        </p:nvGrpSpPr>
        <p:grpSpPr bwMode="auto">
          <a:xfrm>
            <a:off x="4953000" y="2057400"/>
            <a:ext cx="3787775" cy="2743200"/>
            <a:chOff x="5257800" y="4114800"/>
            <a:chExt cx="3712029" cy="2514600"/>
          </a:xfrm>
        </p:grpSpPr>
        <p:pic>
          <p:nvPicPr>
            <p:cNvPr id="20495" name="21 Imagen" descr="verde_case62_am.jpg"/>
            <p:cNvPicPr>
              <a:picLocks noChangeAspect="1"/>
            </p:cNvPicPr>
            <p:nvPr/>
          </p:nvPicPr>
          <p:blipFill>
            <a:blip r:embed="rId4"/>
            <a:srcRect l="12500" t="13333" r="10001" b="16667"/>
            <a:stretch>
              <a:fillRect/>
            </a:stretch>
          </p:blipFill>
          <p:spPr bwMode="auto">
            <a:xfrm>
              <a:off x="5257800" y="4114800"/>
              <a:ext cx="3712029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19 Grupo"/>
            <p:cNvGrpSpPr>
              <a:grpSpLocks/>
            </p:cNvGrpSpPr>
            <p:nvPr/>
          </p:nvGrpSpPr>
          <p:grpSpPr bwMode="auto">
            <a:xfrm>
              <a:off x="6172200" y="5105400"/>
              <a:ext cx="609600" cy="400110"/>
              <a:chOff x="6172200" y="5029200"/>
              <a:chExt cx="609600" cy="400110"/>
            </a:xfrm>
          </p:grpSpPr>
          <p:sp>
            <p:nvSpPr>
              <p:cNvPr id="20497" name="46 CuadroTexto"/>
              <p:cNvSpPr txBox="1">
                <a:spLocks noChangeArrowheads="1"/>
              </p:cNvSpPr>
              <p:nvPr/>
            </p:nvSpPr>
            <p:spPr bwMode="auto">
              <a:xfrm>
                <a:off x="6172200" y="5029200"/>
                <a:ext cx="484428" cy="366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s-CR">
                    <a:solidFill>
                      <a:schemeClr val="bg1"/>
                    </a:solidFill>
                  </a:rPr>
                  <a:t>AR</a:t>
                </a:r>
              </a:p>
            </p:txBody>
          </p:sp>
          <p:cxnSp>
            <p:nvCxnSpPr>
              <p:cNvPr id="49" name="48 Conector recto de flecha"/>
              <p:cNvCxnSpPr>
                <a:stCxn id="20497" idx="3"/>
              </p:cNvCxnSpPr>
              <p:nvPr/>
            </p:nvCxnSpPr>
            <p:spPr>
              <a:xfrm>
                <a:off x="6657979" y="5212953"/>
                <a:ext cx="124460" cy="21682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87" name="50 CuadroTexto"/>
          <p:cNvSpPr txBox="1">
            <a:spLocks noChangeArrowheads="1"/>
          </p:cNvSpPr>
          <p:nvPr/>
        </p:nvSpPr>
        <p:spPr bwMode="auto">
          <a:xfrm>
            <a:off x="1066800" y="5715000"/>
            <a:ext cx="1677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R"/>
              <a:t>Mogollon Rim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1348581" y="5156994"/>
            <a:ext cx="11144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9" name="10 CuadroTexto"/>
          <p:cNvSpPr txBox="1">
            <a:spLocks noChangeArrowheads="1"/>
          </p:cNvSpPr>
          <p:nvPr/>
        </p:nvSpPr>
        <p:spPr bwMode="auto">
          <a:xfrm>
            <a:off x="5105400" y="48006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CR" sz="1400"/>
              <a:t>Integrated water vapor (IWV)</a:t>
            </a:r>
          </a:p>
          <a:p>
            <a:r>
              <a:rPr lang="es-CR" sz="1400"/>
              <a:t>The Special Sensor Microwave/Imager (SSM/I)</a:t>
            </a:r>
          </a:p>
        </p:txBody>
      </p:sp>
      <p:sp>
        <p:nvSpPr>
          <p:cNvPr id="20490" name="9 CuadroTexto"/>
          <p:cNvSpPr txBox="1">
            <a:spLocks noChangeArrowheads="1"/>
          </p:cNvSpPr>
          <p:nvPr/>
        </p:nvSpPr>
        <p:spPr bwMode="auto">
          <a:xfrm>
            <a:off x="8359775" y="1825625"/>
            <a:ext cx="40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R" sz="1400"/>
              <a:t>cm</a:t>
            </a:r>
          </a:p>
        </p:txBody>
      </p:sp>
      <p:sp>
        <p:nvSpPr>
          <p:cNvPr id="33" name="Left-Right Arrow 32"/>
          <p:cNvSpPr/>
          <p:nvPr/>
        </p:nvSpPr>
        <p:spPr>
          <a:xfrm>
            <a:off x="3505200" y="3429000"/>
            <a:ext cx="1295400" cy="304800"/>
          </a:xfrm>
          <a:prstGeom prst="leftRightArrow">
            <a:avLst/>
          </a:prstGeom>
          <a:solidFill>
            <a:srgbClr val="0000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2" name="TextBox 35"/>
          <p:cNvSpPr txBox="1">
            <a:spLocks noChangeArrowheads="1"/>
          </p:cNvSpPr>
          <p:nvPr/>
        </p:nvSpPr>
        <p:spPr bwMode="auto">
          <a:xfrm>
            <a:off x="3962400" y="281940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/>
              <a:t>?</a:t>
            </a:r>
          </a:p>
        </p:txBody>
      </p:sp>
      <p:sp>
        <p:nvSpPr>
          <p:cNvPr id="20493" name="17 CuadroTexto"/>
          <p:cNvSpPr txBox="1">
            <a:spLocks noChangeArrowheads="1"/>
          </p:cNvSpPr>
          <p:nvPr/>
        </p:nvSpPr>
        <p:spPr bwMode="auto">
          <a:xfrm>
            <a:off x="609600" y="1371600"/>
            <a:ext cx="26384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s-CR">
                <a:solidFill>
                  <a:srgbClr val="800000"/>
                </a:solidFill>
              </a:rPr>
              <a:t>UofA model</a:t>
            </a:r>
          </a:p>
          <a:p>
            <a:pPr algn="ctr"/>
            <a:r>
              <a:rPr lang="es-CR"/>
              <a:t>Extreme Precip Change</a:t>
            </a:r>
          </a:p>
        </p:txBody>
      </p:sp>
      <p:sp>
        <p:nvSpPr>
          <p:cNvPr id="20494" name="18 Rectángulo"/>
          <p:cNvSpPr>
            <a:spLocks noChangeArrowheads="1"/>
          </p:cNvSpPr>
          <p:nvPr/>
        </p:nvSpPr>
        <p:spPr bwMode="auto">
          <a:xfrm>
            <a:off x="5553075" y="1600200"/>
            <a:ext cx="2241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s-CR">
                <a:solidFill>
                  <a:srgbClr val="800000"/>
                </a:solidFill>
              </a:rPr>
              <a:t>Atmospheric Rivers</a:t>
            </a:r>
          </a:p>
        </p:txBody>
      </p:sp>
      <p:pic>
        <p:nvPicPr>
          <p:cNvPr id="19" name="Picture 18" descr="Screen shot 2012-02-07 at 10.42.26 AM.png"/>
          <p:cNvPicPr>
            <a:picLocks noChangeAspect="1"/>
          </p:cNvPicPr>
          <p:nvPr/>
        </p:nvPicPr>
        <p:blipFill>
          <a:blip r:embed="rId5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Box 1040"/>
          <p:cNvSpPr txBox="1">
            <a:spLocks noChangeArrowheads="1"/>
          </p:cNvSpPr>
          <p:nvPr/>
        </p:nvSpPr>
        <p:spPr bwMode="auto">
          <a:xfrm>
            <a:off x="5033919" y="6339426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Rivera, E. and F. Dominguez </a:t>
            </a:r>
            <a:r>
              <a:rPr lang="en-US" sz="1600" i="1" dirty="0" smtClean="0">
                <a:solidFill>
                  <a:srgbClr val="FFFFFF"/>
                </a:solidFill>
              </a:rPr>
              <a:t>In Preparation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C7DCD8B-BBFC-F44A-927D-0B7E8B9F069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88925" y="603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s-CR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R" sz="2400" b="1" dirty="0">
                <a:solidFill>
                  <a:srgbClr val="010000"/>
                </a:solidFill>
                <a:latin typeface="Arial"/>
                <a:cs typeface="Arial"/>
              </a:rPr>
              <a:t>For the Verde River Basin, we used NARR precipitation data to obtain a list of events that exceeded a high </a:t>
            </a:r>
            <a:r>
              <a:rPr lang="es-CR" sz="2400" b="1" dirty="0" smtClean="0">
                <a:solidFill>
                  <a:srgbClr val="010000"/>
                </a:solidFill>
                <a:latin typeface="Arial"/>
                <a:cs typeface="Arial"/>
              </a:rPr>
              <a:t>threshold.</a:t>
            </a:r>
            <a:endParaRPr lang="es-CR" sz="2400" b="1" dirty="0">
              <a:solidFill>
                <a:srgbClr val="010000"/>
              </a:solidFill>
              <a:latin typeface="Arial"/>
              <a:cs typeface="Arial"/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1322388" y="2466975"/>
            <a:ext cx="125412" cy="20002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3124200" y="1905000"/>
            <a:ext cx="6019800" cy="3505200"/>
            <a:chOff x="74374" y="2728686"/>
            <a:chExt cx="6901301" cy="3900714"/>
          </a:xfrm>
        </p:grpSpPr>
        <p:grpSp>
          <p:nvGrpSpPr>
            <p:cNvPr id="3" name="19 Grupo"/>
            <p:cNvGrpSpPr>
              <a:grpSpLocks/>
            </p:cNvGrpSpPr>
            <p:nvPr/>
          </p:nvGrpSpPr>
          <p:grpSpPr bwMode="auto">
            <a:xfrm>
              <a:off x="74374" y="2728686"/>
              <a:ext cx="6901301" cy="3900714"/>
              <a:chOff x="74374" y="2728686"/>
              <a:chExt cx="6901301" cy="3900714"/>
            </a:xfrm>
          </p:grpSpPr>
          <p:pic>
            <p:nvPicPr>
              <p:cNvPr id="22543" name="12 Imagen" descr="verde_rain_1979-2008_winter_narr_djfm.bmp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4374" y="2819400"/>
                <a:ext cx="6707426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4" name="15 CuadroTexto"/>
              <p:cNvSpPr txBox="1">
                <a:spLocks noChangeArrowheads="1"/>
              </p:cNvSpPr>
              <p:nvPr/>
            </p:nvSpPr>
            <p:spPr bwMode="auto">
              <a:xfrm>
                <a:off x="206946" y="2728686"/>
                <a:ext cx="6768729" cy="76944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s-CR"/>
                  <a:t>Daily winter (DJFM) precipitation at the Verde River Basin</a:t>
                </a:r>
              </a:p>
              <a:p>
                <a:pPr algn="ctr"/>
                <a:r>
                  <a:rPr lang="es-CR"/>
                  <a:t>(1979-2010)</a:t>
                </a:r>
              </a:p>
            </p:txBody>
          </p:sp>
        </p:grpSp>
        <p:cxnSp>
          <p:nvCxnSpPr>
            <p:cNvPr id="14" name="13 Conector recto de flecha"/>
            <p:cNvCxnSpPr/>
            <p:nvPr/>
          </p:nvCxnSpPr>
          <p:spPr>
            <a:xfrm flipV="1">
              <a:off x="4706181" y="4180854"/>
              <a:ext cx="362172" cy="996378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2" name="14 CuadroTexto"/>
            <p:cNvSpPr txBox="1">
              <a:spLocks noChangeArrowheads="1"/>
            </p:cNvSpPr>
            <p:nvPr/>
          </p:nvSpPr>
          <p:spPr bwMode="auto">
            <a:xfrm>
              <a:off x="4342284" y="3817257"/>
              <a:ext cx="152612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s-CR" sz="1600"/>
                <a:t>98th percentile</a:t>
              </a:r>
            </a:p>
          </p:txBody>
        </p:sp>
      </p:grpSp>
      <p:grpSp>
        <p:nvGrpSpPr>
          <p:cNvPr id="4" name="20 Grupo"/>
          <p:cNvGrpSpPr>
            <a:grpSpLocks/>
          </p:cNvGrpSpPr>
          <p:nvPr/>
        </p:nvGrpSpPr>
        <p:grpSpPr bwMode="auto">
          <a:xfrm>
            <a:off x="34925" y="1600200"/>
            <a:ext cx="3013075" cy="3355975"/>
            <a:chOff x="34585" y="1600200"/>
            <a:chExt cx="3013415" cy="3355848"/>
          </a:xfrm>
        </p:grpSpPr>
        <p:pic>
          <p:nvPicPr>
            <p:cNvPr id="22537" name="18 Imagen" descr="DEMtest.jpg"/>
            <p:cNvPicPr>
              <a:picLocks noChangeAspect="1"/>
            </p:cNvPicPr>
            <p:nvPr/>
          </p:nvPicPr>
          <p:blipFill>
            <a:blip r:embed="rId4"/>
            <a:srcRect l="30000" t="24445" r="33333" b="21111"/>
            <a:stretch>
              <a:fillRect/>
            </a:stretch>
          </p:blipFill>
          <p:spPr bwMode="auto">
            <a:xfrm>
              <a:off x="34585" y="1600200"/>
              <a:ext cx="3013415" cy="3355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10 CuadroTexto"/>
            <p:cNvSpPr txBox="1">
              <a:spLocks noChangeArrowheads="1"/>
            </p:cNvSpPr>
            <p:nvPr/>
          </p:nvSpPr>
          <p:spPr bwMode="auto">
            <a:xfrm rot="2400000">
              <a:off x="969580" y="3147714"/>
              <a:ext cx="13675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CR" sz="1600" b="1">
                  <a:solidFill>
                    <a:srgbClr val="C00000"/>
                  </a:solidFill>
                </a:rPr>
                <a:t>Mogollon Rim</a:t>
              </a:r>
            </a:p>
          </p:txBody>
        </p:sp>
        <p:sp>
          <p:nvSpPr>
            <p:cNvPr id="22539" name="26 CuadroTexto"/>
            <p:cNvSpPr txBox="1">
              <a:spLocks noChangeArrowheads="1"/>
            </p:cNvSpPr>
            <p:nvPr/>
          </p:nvSpPr>
          <p:spPr bwMode="auto">
            <a:xfrm>
              <a:off x="533400" y="3577259"/>
              <a:ext cx="12359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CR" b="1"/>
                <a:t>VRB</a:t>
              </a:r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3810000" y="2667000"/>
            <a:ext cx="5029200" cy="1447800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52400" y="5467350"/>
            <a:ext cx="8305800" cy="974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We identified the most important spatial patterns of integrated water vapor transport (IVT) associated to these extreme events.</a:t>
            </a:r>
          </a:p>
          <a:p>
            <a:pPr eaLnBrk="0" hangingPunct="0"/>
            <a:endParaRPr lang="en-US" sz="2000" dirty="0">
              <a:ea typeface="Arial" pitchFamily="1" charset="0"/>
              <a:cs typeface="Arial" pitchFamily="1" charset="0"/>
            </a:endParaRPr>
          </a:p>
        </p:txBody>
      </p:sp>
      <p:pic>
        <p:nvPicPr>
          <p:cNvPr id="19" name="Picture 18" descr="Screen shot 2012-02-07 at 10.42.26 AM.png"/>
          <p:cNvPicPr>
            <a:picLocks noChangeAspect="1"/>
          </p:cNvPicPr>
          <p:nvPr/>
        </p:nvPicPr>
        <p:blipFill>
          <a:blip r:embed="rId5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Box 1040"/>
          <p:cNvSpPr txBox="1">
            <a:spLocks noChangeArrowheads="1"/>
          </p:cNvSpPr>
          <p:nvPr/>
        </p:nvSpPr>
        <p:spPr bwMode="auto">
          <a:xfrm>
            <a:off x="5033919" y="6339426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Rivera, E. and F. Dominguez </a:t>
            </a:r>
            <a:r>
              <a:rPr lang="en-US" sz="1600" i="1" dirty="0" smtClean="0">
                <a:solidFill>
                  <a:srgbClr val="FFFFFF"/>
                </a:solidFill>
              </a:rPr>
              <a:t>In Preparation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C7DCD8B-BBFC-F44A-927D-0B7E8B9F06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4 Imagen" descr="verde_case62_am.jpg"/>
          <p:cNvPicPr>
            <a:picLocks noChangeAspect="1"/>
          </p:cNvPicPr>
          <p:nvPr/>
        </p:nvPicPr>
        <p:blipFill>
          <a:blip r:embed="rId2"/>
          <a:srcRect l="12500" t="8888" r="10001" b="16667"/>
          <a:stretch>
            <a:fillRect/>
          </a:stretch>
        </p:blipFill>
        <p:spPr bwMode="auto">
          <a:xfrm>
            <a:off x="4956175" y="1984375"/>
            <a:ext cx="4164013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658"/>
            <a:ext cx="91440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 smtClean="0">
                <a:solidFill>
                  <a:srgbClr val="010000"/>
                </a:solidFill>
                <a:latin typeface="Arial"/>
                <a:ea typeface="+mn-ea"/>
                <a:cs typeface="Arial"/>
              </a:rPr>
              <a:t>The most dominant pattern shows the characteristic water vapor transport/corridor associated with ARs</a:t>
            </a:r>
            <a:endParaRPr lang="es-CR" sz="2400" b="1" dirty="0">
              <a:solidFill>
                <a:srgbClr val="010000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4580" name="4 Imagen" descr="fluxeof_comp_mag_01.png"/>
          <p:cNvPicPr>
            <a:picLocks noChangeAspect="1"/>
          </p:cNvPicPr>
          <p:nvPr/>
        </p:nvPicPr>
        <p:blipFill>
          <a:blip r:embed="rId3"/>
          <a:srcRect l="11667" r="3333"/>
          <a:stretch>
            <a:fillRect/>
          </a:stretch>
        </p:blipFill>
        <p:spPr bwMode="auto">
          <a:xfrm>
            <a:off x="50800" y="1524000"/>
            <a:ext cx="4749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7 CuadroTexto"/>
          <p:cNvSpPr txBox="1">
            <a:spLocks noChangeArrowheads="1"/>
          </p:cNvSpPr>
          <p:nvPr/>
        </p:nvSpPr>
        <p:spPr bwMode="auto">
          <a:xfrm>
            <a:off x="277813" y="1182688"/>
            <a:ext cx="378142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s-CR"/>
              <a:t>1st Pattern of Integrated Water Vapor</a:t>
            </a:r>
          </a:p>
          <a:p>
            <a:pPr algn="ctr"/>
            <a:r>
              <a:rPr lang="es-CR"/>
              <a:t>Explained variance: 29.4%</a:t>
            </a:r>
          </a:p>
        </p:txBody>
      </p:sp>
      <p:sp>
        <p:nvSpPr>
          <p:cNvPr id="22" name="21 Forma libre"/>
          <p:cNvSpPr/>
          <p:nvPr/>
        </p:nvSpPr>
        <p:spPr>
          <a:xfrm>
            <a:off x="685800" y="3160713"/>
            <a:ext cx="2520950" cy="614362"/>
          </a:xfrm>
          <a:custGeom>
            <a:avLst/>
            <a:gdLst>
              <a:gd name="connsiteX0" fmla="*/ 0 w 2521131"/>
              <a:gd name="connsiteY0" fmla="*/ 613955 h 613955"/>
              <a:gd name="connsiteX1" fmla="*/ 2103120 w 2521131"/>
              <a:gd name="connsiteY1" fmla="*/ 287383 h 613955"/>
              <a:gd name="connsiteX2" fmla="*/ 2508068 w 2521131"/>
              <a:gd name="connsiteY2" fmla="*/ 0 h 61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1131" h="613955">
                <a:moveTo>
                  <a:pt x="0" y="613955"/>
                </a:moveTo>
                <a:cubicBezTo>
                  <a:pt x="842554" y="501832"/>
                  <a:pt x="1685109" y="389709"/>
                  <a:pt x="2103120" y="287383"/>
                </a:cubicBezTo>
                <a:cubicBezTo>
                  <a:pt x="2521131" y="185057"/>
                  <a:pt x="2438400" y="52251"/>
                  <a:pt x="2508068" y="0"/>
                </a:cubicBezTo>
              </a:path>
            </a:pathLst>
          </a:cu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24583" name="8 Rectángulo"/>
          <p:cNvSpPr>
            <a:spLocks noChangeArrowheads="1"/>
          </p:cNvSpPr>
          <p:nvPr/>
        </p:nvSpPr>
        <p:spPr bwMode="auto">
          <a:xfrm>
            <a:off x="4572000" y="5029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CR"/>
              <a:t>The Special Sensor Microwave/Imager (SSM/I) is located on the DoD satellites</a:t>
            </a:r>
          </a:p>
        </p:txBody>
      </p:sp>
      <p:sp>
        <p:nvSpPr>
          <p:cNvPr id="24584" name="9 CuadroTexto"/>
          <p:cNvSpPr txBox="1">
            <a:spLocks noChangeArrowheads="1"/>
          </p:cNvSpPr>
          <p:nvPr/>
        </p:nvSpPr>
        <p:spPr bwMode="auto">
          <a:xfrm>
            <a:off x="8686800" y="1905000"/>
            <a:ext cx="40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R" sz="1400"/>
              <a:t>cm</a:t>
            </a:r>
          </a:p>
        </p:txBody>
      </p:sp>
      <p:sp>
        <p:nvSpPr>
          <p:cNvPr id="24585" name="10 Rectángulo"/>
          <p:cNvSpPr>
            <a:spLocks noChangeArrowheads="1"/>
          </p:cNvSpPr>
          <p:nvPr/>
        </p:nvSpPr>
        <p:spPr bwMode="auto">
          <a:xfrm>
            <a:off x="4114800" y="2057400"/>
            <a:ext cx="84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kg m</a:t>
            </a:r>
            <a:r>
              <a:rPr lang="en-US" sz="1400" baseline="30000"/>
              <a:t>-1</a:t>
            </a:r>
            <a:r>
              <a:rPr lang="en-US" sz="1400"/>
              <a:t> s</a:t>
            </a:r>
            <a:r>
              <a:rPr lang="en-US" sz="1400" baseline="30000"/>
              <a:t>-1</a:t>
            </a:r>
            <a:endParaRPr lang="es-CR" sz="1400"/>
          </a:p>
        </p:txBody>
      </p:sp>
      <p:sp>
        <p:nvSpPr>
          <p:cNvPr id="24586" name="12 Rectángulo"/>
          <p:cNvSpPr>
            <a:spLocks noChangeArrowheads="1"/>
          </p:cNvSpPr>
          <p:nvPr/>
        </p:nvSpPr>
        <p:spPr bwMode="auto">
          <a:xfrm>
            <a:off x="5875338" y="1600200"/>
            <a:ext cx="1973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R"/>
              <a:t>SSM/I water vapor</a:t>
            </a:r>
          </a:p>
        </p:txBody>
      </p:sp>
      <p:sp>
        <p:nvSpPr>
          <p:cNvPr id="14" name="13 Elipse"/>
          <p:cNvSpPr/>
          <p:nvPr/>
        </p:nvSpPr>
        <p:spPr>
          <a:xfrm>
            <a:off x="7543800" y="31242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24588" name="11 CuadroTexto"/>
          <p:cNvSpPr txBox="1">
            <a:spLocks noChangeArrowheads="1"/>
          </p:cNvSpPr>
          <p:nvPr/>
        </p:nvSpPr>
        <p:spPr bwMode="auto">
          <a:xfrm>
            <a:off x="3352800" y="50403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R"/>
              <a:t>EOF 1</a:t>
            </a:r>
          </a:p>
        </p:txBody>
      </p:sp>
      <p:pic>
        <p:nvPicPr>
          <p:cNvPr id="13" name="Picture 12" descr="Screen shot 2012-02-07 at 10.42.26 AM.png"/>
          <p:cNvPicPr>
            <a:picLocks noChangeAspect="1"/>
          </p:cNvPicPr>
          <p:nvPr/>
        </p:nvPicPr>
        <p:blipFill>
          <a:blip r:embed="rId4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1040"/>
          <p:cNvSpPr txBox="1">
            <a:spLocks noChangeArrowheads="1"/>
          </p:cNvSpPr>
          <p:nvPr/>
        </p:nvSpPr>
        <p:spPr bwMode="auto">
          <a:xfrm>
            <a:off x="5033919" y="6339426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Rivera, E. and F. Dominguez </a:t>
            </a:r>
            <a:r>
              <a:rPr lang="en-US" sz="1600" i="1" dirty="0" smtClean="0">
                <a:solidFill>
                  <a:srgbClr val="FFFFFF"/>
                </a:solidFill>
              </a:rPr>
              <a:t>In Preparation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C7DCD8B-BBFC-F44A-927D-0B7E8B9F069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4 Imagen" descr="verde_case46_am.jpg"/>
          <p:cNvPicPr>
            <a:picLocks noChangeAspect="1"/>
          </p:cNvPicPr>
          <p:nvPr/>
        </p:nvPicPr>
        <p:blipFill>
          <a:blip r:embed="rId2"/>
          <a:srcRect l="12500" t="8888" r="10001" b="16667"/>
          <a:stretch>
            <a:fillRect/>
          </a:stretch>
        </p:blipFill>
        <p:spPr bwMode="auto">
          <a:xfrm>
            <a:off x="4983163" y="1984375"/>
            <a:ext cx="4164012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18 Imagen" descr="fluxeof_comp_mag_02.png"/>
          <p:cNvPicPr>
            <a:picLocks noChangeAspect="1"/>
          </p:cNvPicPr>
          <p:nvPr/>
        </p:nvPicPr>
        <p:blipFill>
          <a:blip r:embed="rId3"/>
          <a:srcRect l="11667" r="3333"/>
          <a:stretch>
            <a:fillRect/>
          </a:stretch>
        </p:blipFill>
        <p:spPr bwMode="auto">
          <a:xfrm>
            <a:off x="53975" y="1524000"/>
            <a:ext cx="47466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9645"/>
            <a:ext cx="9144000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spAutoFit/>
          </a:bodyPr>
          <a:lstStyle/>
          <a:p>
            <a:pPr algn="l">
              <a:defRPr/>
            </a:pPr>
            <a:r>
              <a:rPr lang="en-US" sz="2400" b="1" dirty="0" smtClean="0">
                <a:solidFill>
                  <a:srgbClr val="010000"/>
                </a:solidFill>
                <a:latin typeface="Arial"/>
                <a:ea typeface="+mn-ea"/>
                <a:cs typeface="Arial"/>
              </a:rPr>
              <a:t>The second pattern of the integrated water vapor transport shows </a:t>
            </a:r>
            <a:r>
              <a:rPr lang="en-US" sz="2400" b="1" dirty="0" err="1" smtClean="0">
                <a:solidFill>
                  <a:srgbClr val="010000"/>
                </a:solidFill>
                <a:latin typeface="Arial"/>
                <a:ea typeface="+mn-ea"/>
                <a:cs typeface="Arial"/>
              </a:rPr>
              <a:t>meridional</a:t>
            </a:r>
            <a:r>
              <a:rPr lang="en-US" sz="2400" b="1" dirty="0" smtClean="0">
                <a:solidFill>
                  <a:srgbClr val="010000"/>
                </a:solidFill>
                <a:latin typeface="Arial"/>
                <a:ea typeface="+mn-ea"/>
                <a:cs typeface="Arial"/>
              </a:rPr>
              <a:t> oriented ARs</a:t>
            </a:r>
            <a:endParaRPr lang="es-CR" sz="2400" b="1" dirty="0" smtClean="0">
              <a:solidFill>
                <a:srgbClr val="01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2667000" y="3160713"/>
            <a:ext cx="539750" cy="649287"/>
          </a:xfrm>
          <a:custGeom>
            <a:avLst/>
            <a:gdLst>
              <a:gd name="connsiteX0" fmla="*/ 0 w 2521131"/>
              <a:gd name="connsiteY0" fmla="*/ 613955 h 613955"/>
              <a:gd name="connsiteX1" fmla="*/ 2103120 w 2521131"/>
              <a:gd name="connsiteY1" fmla="*/ 287383 h 613955"/>
              <a:gd name="connsiteX2" fmla="*/ 2508068 w 2521131"/>
              <a:gd name="connsiteY2" fmla="*/ 0 h 61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1131" h="613955">
                <a:moveTo>
                  <a:pt x="0" y="613955"/>
                </a:moveTo>
                <a:cubicBezTo>
                  <a:pt x="842554" y="501832"/>
                  <a:pt x="1685109" y="389709"/>
                  <a:pt x="2103120" y="287383"/>
                </a:cubicBezTo>
                <a:cubicBezTo>
                  <a:pt x="2521131" y="185057"/>
                  <a:pt x="2438400" y="52251"/>
                  <a:pt x="2508068" y="0"/>
                </a:cubicBezTo>
              </a:path>
            </a:pathLst>
          </a:cu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25606" name="9 CuadroTexto"/>
          <p:cNvSpPr txBox="1">
            <a:spLocks noChangeArrowheads="1"/>
          </p:cNvSpPr>
          <p:nvPr/>
        </p:nvSpPr>
        <p:spPr bwMode="auto">
          <a:xfrm>
            <a:off x="8740775" y="1905000"/>
            <a:ext cx="403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R" sz="1400"/>
              <a:t>cm</a:t>
            </a:r>
          </a:p>
        </p:txBody>
      </p:sp>
      <p:sp>
        <p:nvSpPr>
          <p:cNvPr id="25607" name="10 Rectángulo"/>
          <p:cNvSpPr>
            <a:spLocks noChangeArrowheads="1"/>
          </p:cNvSpPr>
          <p:nvPr/>
        </p:nvSpPr>
        <p:spPr bwMode="auto">
          <a:xfrm>
            <a:off x="4114800" y="2057400"/>
            <a:ext cx="84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kg m</a:t>
            </a:r>
            <a:r>
              <a:rPr lang="en-US" sz="1400" baseline="30000"/>
              <a:t>-1</a:t>
            </a:r>
            <a:r>
              <a:rPr lang="en-US" sz="1400"/>
              <a:t> s</a:t>
            </a:r>
            <a:r>
              <a:rPr lang="en-US" sz="1400" baseline="30000"/>
              <a:t>-1</a:t>
            </a:r>
            <a:endParaRPr lang="es-CR" sz="1400"/>
          </a:p>
        </p:txBody>
      </p:sp>
      <p:sp>
        <p:nvSpPr>
          <p:cNvPr id="25608" name="22 Rectángulo"/>
          <p:cNvSpPr>
            <a:spLocks noChangeArrowheads="1"/>
          </p:cNvSpPr>
          <p:nvPr/>
        </p:nvSpPr>
        <p:spPr bwMode="auto">
          <a:xfrm>
            <a:off x="5867400" y="1524000"/>
            <a:ext cx="1973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R"/>
              <a:t>SSM/I water vapor</a:t>
            </a:r>
          </a:p>
        </p:txBody>
      </p:sp>
      <p:sp>
        <p:nvSpPr>
          <p:cNvPr id="25609" name="11 CuadroTexto"/>
          <p:cNvSpPr txBox="1">
            <a:spLocks noChangeArrowheads="1"/>
          </p:cNvSpPr>
          <p:nvPr/>
        </p:nvSpPr>
        <p:spPr bwMode="auto">
          <a:xfrm>
            <a:off x="239713" y="1182688"/>
            <a:ext cx="385762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s-CR"/>
              <a:t>2nd Pattern of Integrated Water Vapor</a:t>
            </a:r>
          </a:p>
          <a:p>
            <a:pPr algn="ctr"/>
            <a:r>
              <a:rPr lang="es-CR"/>
              <a:t>Explained variance: 13.9%</a:t>
            </a:r>
          </a:p>
        </p:txBody>
      </p:sp>
      <p:sp>
        <p:nvSpPr>
          <p:cNvPr id="13" name="12 Elipse"/>
          <p:cNvSpPr/>
          <p:nvPr/>
        </p:nvSpPr>
        <p:spPr>
          <a:xfrm>
            <a:off x="7620000" y="32004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/>
          </a:p>
        </p:txBody>
      </p:sp>
      <p:sp>
        <p:nvSpPr>
          <p:cNvPr id="25611" name="13 CuadroTexto"/>
          <p:cNvSpPr txBox="1">
            <a:spLocks noChangeArrowheads="1"/>
          </p:cNvSpPr>
          <p:nvPr/>
        </p:nvSpPr>
        <p:spPr bwMode="auto">
          <a:xfrm>
            <a:off x="3352800" y="5040313"/>
            <a:ext cx="723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CR"/>
              <a:t>EOF 2</a:t>
            </a:r>
          </a:p>
        </p:txBody>
      </p:sp>
      <p:pic>
        <p:nvPicPr>
          <p:cNvPr id="12" name="Picture 11" descr="Screen shot 2012-02-07 at 10.42.26 AM.png"/>
          <p:cNvPicPr>
            <a:picLocks noChangeAspect="1"/>
          </p:cNvPicPr>
          <p:nvPr/>
        </p:nvPicPr>
        <p:blipFill>
          <a:blip r:embed="rId4"/>
          <a:srcRect l="3841" t="60486" r="3692" b="15575"/>
          <a:stretch>
            <a:fillRect/>
          </a:stretch>
        </p:blipFill>
        <p:spPr>
          <a:xfrm>
            <a:off x="-8054" y="6247493"/>
            <a:ext cx="4275444" cy="6454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" y="623005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Box 1040"/>
          <p:cNvSpPr txBox="1">
            <a:spLocks noChangeArrowheads="1"/>
          </p:cNvSpPr>
          <p:nvPr/>
        </p:nvSpPr>
        <p:spPr bwMode="auto">
          <a:xfrm>
            <a:off x="5033919" y="6316746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Rivera, E. and F. Dominguez </a:t>
            </a:r>
            <a:r>
              <a:rPr lang="en-US" sz="1600" i="1" dirty="0" smtClean="0">
                <a:solidFill>
                  <a:srgbClr val="FFFFFF"/>
                </a:solidFill>
              </a:rPr>
              <a:t>In Preparation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33670"/>
            <a:ext cx="2133600" cy="365125"/>
          </a:xfrm>
        </p:spPr>
        <p:txBody>
          <a:bodyPr/>
          <a:lstStyle/>
          <a:p>
            <a:fld id="{4C7DCD8B-BBFC-F44A-927D-0B7E8B9F069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9089" y="698782"/>
            <a:ext cx="4241904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RCM simulations show a consistent and statistically significant increase in extreme events in the Western US.</a:t>
            </a:r>
          </a:p>
          <a:p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err="1" smtClean="0">
                <a:latin typeface="Arial"/>
                <a:cs typeface="Arial"/>
              </a:rPr>
              <a:t>RCMs</a:t>
            </a:r>
            <a:r>
              <a:rPr lang="en-US" sz="2400" b="1" dirty="0" smtClean="0">
                <a:latin typeface="Arial"/>
                <a:cs typeface="Arial"/>
              </a:rPr>
              <a:t> still have problems simulating sub-daily timescale events.</a:t>
            </a:r>
          </a:p>
          <a:p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We are currently investigating the physical mechanisms and the effects of spatial scale on these projections.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33447" y="2062582"/>
            <a:ext cx="3769355" cy="2732835"/>
            <a:chOff x="939455" y="1591216"/>
            <a:chExt cx="4451468" cy="3361571"/>
          </a:xfrm>
        </p:grpSpPr>
        <p:pic>
          <p:nvPicPr>
            <p:cNvPr id="12" name="10 Imagen" descr="horsdm9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455" y="1592912"/>
              <a:ext cx="4451468" cy="3313852"/>
            </a:xfrm>
            <a:prstGeom prst="rect">
              <a:avLst/>
            </a:prstGeom>
          </p:spPr>
        </p:pic>
        <p:sp>
          <p:nvSpPr>
            <p:cNvPr id="13" name="11 CuadroTexto"/>
            <p:cNvSpPr txBox="1"/>
            <p:nvPr/>
          </p:nvSpPr>
          <p:spPr>
            <a:xfrm>
              <a:off x="2631482" y="4498484"/>
              <a:ext cx="2715696" cy="45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900" dirty="0" err="1" smtClean="0">
                  <a:solidFill>
                    <a:schemeClr val="bg1"/>
                  </a:solidFill>
                </a:rPr>
                <a:t>Provided</a:t>
              </a:r>
              <a:r>
                <a:rPr lang="es-CR" sz="900" dirty="0" smtClean="0">
                  <a:solidFill>
                    <a:schemeClr val="bg1"/>
                  </a:solidFill>
                </a:rPr>
                <a:t> </a:t>
              </a:r>
              <a:r>
                <a:rPr lang="es-CR" sz="900" dirty="0" err="1" smtClean="0">
                  <a:solidFill>
                    <a:schemeClr val="bg1"/>
                  </a:solidFill>
                </a:rPr>
                <a:t>by</a:t>
              </a:r>
              <a:r>
                <a:rPr lang="es-CR" sz="900" dirty="0" smtClean="0">
                  <a:solidFill>
                    <a:schemeClr val="bg1"/>
                  </a:solidFill>
                </a:rPr>
                <a:t> Phil </a:t>
              </a:r>
              <a:r>
                <a:rPr lang="es-CR" sz="900" dirty="0" err="1" smtClean="0">
                  <a:solidFill>
                    <a:schemeClr val="bg1"/>
                  </a:solidFill>
                </a:rPr>
                <a:t>Pearthree</a:t>
              </a:r>
              <a:r>
                <a:rPr lang="es-CR" sz="900" dirty="0" smtClean="0">
                  <a:solidFill>
                    <a:schemeClr val="bg1"/>
                  </a:solidFill>
                </a:rPr>
                <a:t>  and Ann </a:t>
              </a:r>
              <a:r>
                <a:rPr lang="es-CR" sz="900" dirty="0" err="1" smtClean="0">
                  <a:solidFill>
                    <a:schemeClr val="bg1"/>
                  </a:solidFill>
                </a:rPr>
                <a:t>Youberg</a:t>
              </a:r>
              <a:endParaRPr lang="es-CR" sz="900" dirty="0" smtClean="0">
                <a:solidFill>
                  <a:schemeClr val="bg1"/>
                </a:solidFill>
              </a:endParaRPr>
            </a:p>
            <a:p>
              <a:r>
                <a:rPr lang="es-CR" sz="900" dirty="0" smtClean="0">
                  <a:solidFill>
                    <a:schemeClr val="bg1"/>
                  </a:solidFill>
                </a:rPr>
                <a:t>AZ Geological </a:t>
              </a:r>
              <a:r>
                <a:rPr lang="es-CR" sz="900" dirty="0" err="1" smtClean="0">
                  <a:solidFill>
                    <a:schemeClr val="bg1"/>
                  </a:solidFill>
                </a:rPr>
                <a:t>Survey</a:t>
              </a:r>
              <a:endParaRPr lang="es-CR" sz="900" dirty="0">
                <a:solidFill>
                  <a:schemeClr val="bg1"/>
                </a:solidFill>
              </a:endParaRPr>
            </a:p>
          </p:txBody>
        </p:sp>
        <p:sp>
          <p:nvSpPr>
            <p:cNvPr id="15" name="6 CuadroTexto"/>
            <p:cNvSpPr txBox="1"/>
            <p:nvPr/>
          </p:nvSpPr>
          <p:spPr>
            <a:xfrm>
              <a:off x="1015655" y="1591216"/>
              <a:ext cx="3485185" cy="79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800" dirty="0" err="1" smtClean="0">
                  <a:solidFill>
                    <a:schemeClr val="bg1"/>
                  </a:solidFill>
                </a:rPr>
                <a:t>Horseshoe</a:t>
              </a:r>
              <a:r>
                <a:rPr lang="es-CR" sz="1800" dirty="0" smtClean="0">
                  <a:solidFill>
                    <a:schemeClr val="bg1"/>
                  </a:solidFill>
                </a:rPr>
                <a:t> </a:t>
              </a:r>
              <a:r>
                <a:rPr lang="es-CR" sz="1800" dirty="0" err="1" smtClean="0">
                  <a:solidFill>
                    <a:schemeClr val="bg1"/>
                  </a:solidFill>
                </a:rPr>
                <a:t>Reservoir</a:t>
              </a:r>
              <a:r>
                <a:rPr lang="es-CR" sz="1800" dirty="0" smtClean="0">
                  <a:solidFill>
                    <a:schemeClr val="bg1"/>
                  </a:solidFill>
                </a:rPr>
                <a:t> AZ, Feb. 1993</a:t>
              </a:r>
              <a:endParaRPr lang="es-CR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Fig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52" y="956325"/>
            <a:ext cx="7842698" cy="5400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We are comparing our WRF-HadCM3 simulation with observations throughout the Colorado River Basin.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17445" y="1859516"/>
            <a:ext cx="3769355" cy="2732835"/>
            <a:chOff x="939455" y="1591216"/>
            <a:chExt cx="4451468" cy="3361571"/>
          </a:xfrm>
        </p:grpSpPr>
        <p:pic>
          <p:nvPicPr>
            <p:cNvPr id="9" name="10 Imagen" descr="horsdm9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455" y="1592912"/>
              <a:ext cx="4451468" cy="3313852"/>
            </a:xfrm>
            <a:prstGeom prst="rect">
              <a:avLst/>
            </a:prstGeom>
          </p:spPr>
        </p:pic>
        <p:sp>
          <p:nvSpPr>
            <p:cNvPr id="11" name="11 CuadroTexto"/>
            <p:cNvSpPr txBox="1"/>
            <p:nvPr/>
          </p:nvSpPr>
          <p:spPr>
            <a:xfrm>
              <a:off x="2631482" y="4498484"/>
              <a:ext cx="2715696" cy="454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900" dirty="0" err="1" smtClean="0">
                  <a:solidFill>
                    <a:schemeClr val="bg1"/>
                  </a:solidFill>
                </a:rPr>
                <a:t>Provided</a:t>
              </a:r>
              <a:r>
                <a:rPr lang="es-CR" sz="900" dirty="0" smtClean="0">
                  <a:solidFill>
                    <a:schemeClr val="bg1"/>
                  </a:solidFill>
                </a:rPr>
                <a:t> </a:t>
              </a:r>
              <a:r>
                <a:rPr lang="es-CR" sz="900" dirty="0" err="1" smtClean="0">
                  <a:solidFill>
                    <a:schemeClr val="bg1"/>
                  </a:solidFill>
                </a:rPr>
                <a:t>by</a:t>
              </a:r>
              <a:r>
                <a:rPr lang="es-CR" sz="900" dirty="0" smtClean="0">
                  <a:solidFill>
                    <a:schemeClr val="bg1"/>
                  </a:solidFill>
                </a:rPr>
                <a:t> Phil </a:t>
              </a:r>
              <a:r>
                <a:rPr lang="es-CR" sz="900" dirty="0" err="1" smtClean="0">
                  <a:solidFill>
                    <a:schemeClr val="bg1"/>
                  </a:solidFill>
                </a:rPr>
                <a:t>Pearthree</a:t>
              </a:r>
              <a:r>
                <a:rPr lang="es-CR" sz="900" dirty="0" smtClean="0">
                  <a:solidFill>
                    <a:schemeClr val="bg1"/>
                  </a:solidFill>
                </a:rPr>
                <a:t>  and Ann </a:t>
              </a:r>
              <a:r>
                <a:rPr lang="es-CR" sz="900" dirty="0" err="1" smtClean="0">
                  <a:solidFill>
                    <a:schemeClr val="bg1"/>
                  </a:solidFill>
                </a:rPr>
                <a:t>Youberg</a:t>
              </a:r>
              <a:endParaRPr lang="es-CR" sz="900" dirty="0" smtClean="0">
                <a:solidFill>
                  <a:schemeClr val="bg1"/>
                </a:solidFill>
              </a:endParaRPr>
            </a:p>
            <a:p>
              <a:r>
                <a:rPr lang="es-CR" sz="900" dirty="0" smtClean="0">
                  <a:solidFill>
                    <a:schemeClr val="bg1"/>
                  </a:solidFill>
                </a:rPr>
                <a:t>AZ Geological </a:t>
              </a:r>
              <a:r>
                <a:rPr lang="es-CR" sz="900" dirty="0" err="1" smtClean="0">
                  <a:solidFill>
                    <a:schemeClr val="bg1"/>
                  </a:solidFill>
                </a:rPr>
                <a:t>Survey</a:t>
              </a:r>
              <a:endParaRPr lang="es-CR" sz="900" dirty="0">
                <a:solidFill>
                  <a:schemeClr val="bg1"/>
                </a:solidFill>
              </a:endParaRPr>
            </a:p>
          </p:txBody>
        </p:sp>
        <p:sp>
          <p:nvSpPr>
            <p:cNvPr id="12" name="6 CuadroTexto"/>
            <p:cNvSpPr txBox="1"/>
            <p:nvPr/>
          </p:nvSpPr>
          <p:spPr>
            <a:xfrm>
              <a:off x="1015655" y="1591216"/>
              <a:ext cx="3485185" cy="79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800" dirty="0" err="1" smtClean="0">
                  <a:solidFill>
                    <a:schemeClr val="bg1"/>
                  </a:solidFill>
                </a:rPr>
                <a:t>Horseshoe</a:t>
              </a:r>
              <a:r>
                <a:rPr lang="es-CR" sz="1800" dirty="0" smtClean="0">
                  <a:solidFill>
                    <a:schemeClr val="bg1"/>
                  </a:solidFill>
                </a:rPr>
                <a:t> </a:t>
              </a:r>
              <a:r>
                <a:rPr lang="es-CR" sz="1800" dirty="0" err="1" smtClean="0">
                  <a:solidFill>
                    <a:schemeClr val="bg1"/>
                  </a:solidFill>
                </a:rPr>
                <a:t>Reservoir</a:t>
              </a:r>
              <a:r>
                <a:rPr lang="es-CR" sz="1800" dirty="0" smtClean="0">
                  <a:solidFill>
                    <a:schemeClr val="bg1"/>
                  </a:solidFill>
                </a:rPr>
                <a:t> AZ, Feb. 1993</a:t>
              </a:r>
              <a:endParaRPr lang="es-CR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8983" y="1704566"/>
            <a:ext cx="4598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1) Model Projections of Changes in Extreme Winter Precipitation</a:t>
            </a:r>
          </a:p>
          <a:p>
            <a:endParaRPr lang="en-US" sz="2400" b="1" dirty="0" smtClean="0">
              <a:latin typeface="Arial"/>
              <a:cs typeface="Arial"/>
            </a:endParaRPr>
          </a:p>
          <a:p>
            <a:r>
              <a:rPr lang="en-US" sz="2400" b="1" dirty="0" smtClean="0">
                <a:latin typeface="Arial"/>
                <a:cs typeface="Arial"/>
              </a:rPr>
              <a:t>2) Physical Mechanisms causing changes in Extreme Winter Precipitation</a:t>
            </a:r>
          </a:p>
          <a:p>
            <a:endParaRPr lang="en-US" sz="24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Figur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463675"/>
            <a:ext cx="5546725" cy="5394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149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The regions of strongest declines in snowfall roughly correspond to the region of migration of the zero degree Celsius line.</a:t>
            </a:r>
            <a:endParaRPr lang="en-US" sz="2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Screen shot 2012-02-13 at 8.19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08" y="-20285"/>
            <a:ext cx="8301992" cy="683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 descr="Screen shot 2012-02-13 at 4.11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71" y="0"/>
            <a:ext cx="49348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Screen shot 2012-02-13 at 4.12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12" y="0"/>
            <a:ext cx="49957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Screen shot 2012-02-13 at 4.12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956" y="0"/>
            <a:ext cx="49180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07 at 10.42.26 AM.png"/>
          <p:cNvPicPr>
            <a:picLocks noChangeAspect="1"/>
          </p:cNvPicPr>
          <p:nvPr/>
        </p:nvPicPr>
        <p:blipFill>
          <a:blip r:embed="rId2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8229601" y="6332907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Calibri" pitchFamily="1" charset="0"/>
              </a:rPr>
              <a:t>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79399" y="177800"/>
            <a:ext cx="8559801" cy="6206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010000"/>
                </a:solidFill>
                <a:latin typeface="Arial"/>
                <a:ea typeface="Arial" pitchFamily="1" charset="0"/>
                <a:cs typeface="Arial"/>
              </a:rPr>
              <a:t>Can regional climate models reproduce historical extreme events, over the Western US?</a:t>
            </a: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endParaRPr lang="en-US" sz="2800" b="1" dirty="0" smtClean="0">
              <a:latin typeface="Arial"/>
              <a:ea typeface="Arial" pitchFamily="1" charset="0"/>
              <a:cs typeface="Arial"/>
            </a:endParaRPr>
          </a:p>
          <a:p>
            <a:r>
              <a:rPr lang="en-US" sz="2400" b="1" dirty="0" smtClean="0">
                <a:solidFill>
                  <a:srgbClr val="010000"/>
                </a:solidFill>
                <a:latin typeface="Arial"/>
                <a:ea typeface="Arial" pitchFamily="1" charset="0"/>
                <a:cs typeface="Arial"/>
              </a:rPr>
              <a:t>Can they provide useful information about future hydrologic conditions under increased greenhouse gas forcing conditions?</a:t>
            </a:r>
          </a:p>
          <a:p>
            <a:endParaRPr lang="en-US" sz="2800" b="1" dirty="0">
              <a:solidFill>
                <a:srgbClr val="00004B"/>
              </a:solidFill>
              <a:latin typeface="Arial"/>
              <a:ea typeface="Arial" pitchFamily="1" charset="0"/>
              <a:cs typeface="Arial"/>
            </a:endParaRPr>
          </a:p>
        </p:txBody>
      </p:sp>
      <p:pic>
        <p:nvPicPr>
          <p:cNvPr id="18" name="Picture 107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483" y="1439775"/>
            <a:ext cx="4997202" cy="22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8"/>
          <p:cNvSpPr txBox="1">
            <a:spLocks noChangeArrowheads="1"/>
          </p:cNvSpPr>
          <p:nvPr/>
        </p:nvSpPr>
        <p:spPr bwMode="auto">
          <a:xfrm>
            <a:off x="1219200" y="3621219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dirty="0" smtClean="0">
                <a:latin typeface="Arial"/>
                <a:cs typeface="Arial"/>
              </a:rPr>
              <a:t>Regions </a:t>
            </a:r>
            <a:r>
              <a:rPr lang="en-US" sz="1400" dirty="0">
                <a:latin typeface="Arial"/>
                <a:cs typeface="Arial"/>
              </a:rPr>
              <a:t>where disproportionate changes in heavy and very heavy precipitation during the past decades were documented as either an increase (+) or </a:t>
            </a:r>
            <a:r>
              <a:rPr lang="en-US" sz="1400" dirty="0" err="1">
                <a:latin typeface="Arial"/>
                <a:cs typeface="Arial"/>
              </a:rPr>
              <a:t>decrese</a:t>
            </a:r>
            <a:r>
              <a:rPr lang="en-US" sz="1400" dirty="0">
                <a:latin typeface="Arial"/>
                <a:cs typeface="Arial"/>
              </a:rPr>
              <a:t> (-) compared to the change in the annual and/or seasonal precipitation (updated from </a:t>
            </a:r>
            <a:r>
              <a:rPr lang="en-US" sz="1400" dirty="0" err="1">
                <a:latin typeface="Arial"/>
                <a:cs typeface="Arial"/>
              </a:rPr>
              <a:t>Groisman</a:t>
            </a:r>
            <a:r>
              <a:rPr lang="en-US" sz="1400" dirty="0">
                <a:latin typeface="Arial"/>
                <a:cs typeface="Arial"/>
              </a:rPr>
              <a:t> et al, 2005), taken from </a:t>
            </a:r>
            <a:r>
              <a:rPr lang="en-US" sz="1400" dirty="0" err="1">
                <a:latin typeface="Arial"/>
                <a:cs typeface="Arial"/>
              </a:rPr>
              <a:t>Trenberth</a:t>
            </a:r>
            <a:r>
              <a:rPr lang="en-US" sz="1400" dirty="0">
                <a:latin typeface="Arial"/>
                <a:cs typeface="Arial"/>
              </a:rPr>
              <a:t> et al. (2007)</a:t>
            </a:r>
          </a:p>
        </p:txBody>
      </p:sp>
      <p:sp>
        <p:nvSpPr>
          <p:cNvPr id="21" name="Text Box 1040"/>
          <p:cNvSpPr txBox="1">
            <a:spLocks noChangeArrowheads="1"/>
          </p:cNvSpPr>
          <p:nvPr/>
        </p:nvSpPr>
        <p:spPr bwMode="auto">
          <a:xfrm>
            <a:off x="3455099" y="6179238"/>
            <a:ext cx="55449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DOE-funded project: Hydrologic Extremes in a changing climate: how much information can regional climate models provide?</a:t>
            </a:r>
          </a:p>
          <a:p>
            <a:r>
              <a:rPr lang="en-US" sz="1400" b="0" i="1" dirty="0" smtClean="0">
                <a:solidFill>
                  <a:srgbClr val="FFFFFF"/>
                </a:solidFill>
              </a:rPr>
              <a:t>PIs: F. Dominguez, D. </a:t>
            </a:r>
            <a:r>
              <a:rPr lang="en-US" sz="1400" b="0" i="1" dirty="0" err="1" smtClean="0">
                <a:solidFill>
                  <a:srgbClr val="FFFFFF"/>
                </a:solidFill>
              </a:rPr>
              <a:t>Lettenmaier</a:t>
            </a:r>
            <a:r>
              <a:rPr lang="en-US" sz="1400" b="0" i="1" dirty="0" smtClean="0">
                <a:solidFill>
                  <a:srgbClr val="FFFFFF"/>
                </a:solidFill>
              </a:rPr>
              <a:t>, C. </a:t>
            </a:r>
            <a:r>
              <a:rPr lang="en-US" sz="1400" i="1" dirty="0" smtClean="0">
                <a:solidFill>
                  <a:srgbClr val="FFFFFF"/>
                </a:solidFill>
              </a:rPr>
              <a:t>Castro</a:t>
            </a:r>
            <a:endParaRPr lang="en-US" sz="1400" b="0" i="1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6" descr="New_DOE_Logo_Color_Hi-Res_0428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30" y="6356350"/>
            <a:ext cx="2105439" cy="52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10.42.26 AM.png"/>
          <p:cNvPicPr>
            <a:picLocks noChangeAspect="1"/>
          </p:cNvPicPr>
          <p:nvPr/>
        </p:nvPicPr>
        <p:blipFill>
          <a:blip r:embed="rId2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Box 1040"/>
          <p:cNvSpPr txBox="1">
            <a:spLocks noChangeArrowheads="1"/>
          </p:cNvSpPr>
          <p:nvPr/>
        </p:nvSpPr>
        <p:spPr bwMode="auto">
          <a:xfrm>
            <a:off x="5033919" y="6430962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FFFF"/>
                </a:solidFill>
              </a:rPr>
              <a:t>Dominguez</a:t>
            </a:r>
            <a:r>
              <a:rPr lang="en-US" sz="1600" b="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</a:t>
            </a:r>
            <a:r>
              <a:rPr lang="en-US" sz="1600" b="0" dirty="0" smtClean="0">
                <a:solidFill>
                  <a:srgbClr val="FFFFFF"/>
                </a:solidFill>
              </a:rPr>
              <a:t>, 2012.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Geophys</a:t>
            </a:r>
            <a:r>
              <a:rPr lang="en-US" sz="1600" b="0" i="1" dirty="0" smtClean="0">
                <a:solidFill>
                  <a:srgbClr val="FFFFFF"/>
                </a:solidFill>
              </a:rPr>
              <a:t>. Res.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Lett</a:t>
            </a:r>
            <a:r>
              <a:rPr lang="en-US" sz="1600" b="0" i="1" dirty="0" smtClean="0">
                <a:solidFill>
                  <a:srgbClr val="FFFFFF"/>
                </a:solidFill>
              </a:rPr>
              <a:t>.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pic>
        <p:nvPicPr>
          <p:cNvPr id="9" name="Picture 8" descr="Screen shot 2012-02-07 at 3.03.39 PM.png"/>
          <p:cNvPicPr>
            <a:picLocks noChangeAspect="1"/>
          </p:cNvPicPr>
          <p:nvPr/>
        </p:nvPicPr>
        <p:blipFill>
          <a:blip r:embed="rId3"/>
          <a:srcRect t="69721" r="8214"/>
          <a:stretch>
            <a:fillRect/>
          </a:stretch>
        </p:blipFill>
        <p:spPr>
          <a:xfrm>
            <a:off x="3546617" y="1647639"/>
            <a:ext cx="5476328" cy="1990705"/>
          </a:xfrm>
          <a:prstGeom prst="rect">
            <a:avLst/>
          </a:prstGeom>
        </p:spPr>
      </p:pic>
      <p:pic>
        <p:nvPicPr>
          <p:cNvPr id="10" name="Picture 9" descr="Screen shot 2012-02-07 at 3.03.39 PM.png"/>
          <p:cNvPicPr>
            <a:picLocks noChangeAspect="1"/>
          </p:cNvPicPr>
          <p:nvPr/>
        </p:nvPicPr>
        <p:blipFill>
          <a:blip r:embed="rId3"/>
          <a:srcRect b="29397"/>
          <a:stretch>
            <a:fillRect/>
          </a:stretch>
        </p:blipFill>
        <p:spPr>
          <a:xfrm>
            <a:off x="4572001" y="3702227"/>
            <a:ext cx="3212430" cy="2499294"/>
          </a:xfrm>
          <a:prstGeom prst="rect">
            <a:avLst/>
          </a:prstGeom>
        </p:spPr>
      </p:pic>
      <p:pic>
        <p:nvPicPr>
          <p:cNvPr id="8" name="Picture 7" descr="Screen shot 2012-02-07 at 3.01.2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84" y="2024130"/>
            <a:ext cx="3246297" cy="3228427"/>
          </a:xfrm>
          <a:prstGeom prst="rect">
            <a:avLst/>
          </a:prstGeom>
        </p:spPr>
      </p:pic>
      <p:pic>
        <p:nvPicPr>
          <p:cNvPr id="12" name="Picture 67" descr="UA_Block A- AZ_200-28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7444" y="3614401"/>
            <a:ext cx="682619" cy="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0800000">
            <a:off x="8260239" y="3421137"/>
            <a:ext cx="1588" cy="537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6274" y="1462973"/>
            <a:ext cx="269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4B"/>
                </a:solidFill>
                <a:latin typeface="Arial"/>
                <a:cs typeface="Arial"/>
              </a:rPr>
              <a:t>Global Climate Models</a:t>
            </a:r>
            <a:endParaRPr lang="en-US" dirty="0">
              <a:solidFill>
                <a:srgbClr val="00004B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740167" y="2428382"/>
            <a:ext cx="236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/>
                <a:cs typeface="Arial"/>
              </a:rPr>
              <a:t>Regional Climate Models</a:t>
            </a:r>
            <a:endParaRPr lang="en-US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2400" y="198527"/>
            <a:ext cx="8991600" cy="789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ea typeface="Arial" pitchFamily="1" charset="0"/>
                <a:cs typeface="Arial"/>
              </a:rPr>
              <a:t>We use eight different regional climate model simulations (NARCCAP + </a:t>
            </a:r>
            <a:r>
              <a:rPr lang="en-US" sz="2400" b="1" dirty="0" err="1" smtClean="0">
                <a:latin typeface="Arial"/>
                <a:ea typeface="Arial" pitchFamily="1" charset="0"/>
                <a:cs typeface="Arial"/>
              </a:rPr>
              <a:t>UofA</a:t>
            </a:r>
            <a:r>
              <a:rPr lang="en-US" sz="2400" b="1" dirty="0" smtClean="0">
                <a:latin typeface="Arial"/>
                <a:ea typeface="Arial" pitchFamily="1" charset="0"/>
                <a:cs typeface="Arial"/>
              </a:rPr>
              <a:t>) over the Western US.</a:t>
            </a:r>
            <a:endParaRPr lang="en-US" sz="2400" b="1" dirty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2-07 at 3.01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16" y="1264961"/>
            <a:ext cx="5788014" cy="4741245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63513"/>
            <a:ext cx="87264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We use a ‘‘Poisson–GP model’’ to characterize the statistical distribution of extreme events. (Katz et al. 1999, 2002, 2010).</a:t>
            </a:r>
          </a:p>
          <a:p>
            <a:endParaRPr lang="en-US" sz="2800" b="1" dirty="0">
              <a:latin typeface="Calibri" pitchFamily="1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1" y="4085602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i="1" dirty="0" smtClean="0">
                <a:solidFill>
                  <a:srgbClr val="00004B"/>
                </a:solidFill>
                <a:latin typeface="Calibri" pitchFamily="1" charset="0"/>
              </a:rPr>
              <a:t>Poisson process models </a:t>
            </a:r>
            <a:r>
              <a:rPr lang="en-US" sz="2400" b="1" i="1" dirty="0">
                <a:solidFill>
                  <a:srgbClr val="00004B"/>
                </a:solidFill>
                <a:latin typeface="Calibri" pitchFamily="1" charset="0"/>
              </a:rPr>
              <a:t>the </a:t>
            </a:r>
            <a:r>
              <a:rPr lang="en-US" sz="2400" b="1" i="1" dirty="0" smtClean="0">
                <a:solidFill>
                  <a:srgbClr val="00004B"/>
                </a:solidFill>
                <a:latin typeface="Calibri" pitchFamily="1" charset="0"/>
              </a:rPr>
              <a:t>occurrence. Generalized </a:t>
            </a:r>
            <a:r>
              <a:rPr lang="en-US" sz="2400" b="1" i="1" dirty="0">
                <a:solidFill>
                  <a:srgbClr val="00004B"/>
                </a:solidFill>
                <a:latin typeface="Calibri" pitchFamily="1" charset="0"/>
              </a:rPr>
              <a:t>Pareto (GP)</a:t>
            </a:r>
            <a:r>
              <a:rPr lang="en-US" sz="2400" b="1" i="1" dirty="0" smtClean="0">
                <a:solidFill>
                  <a:srgbClr val="00004B"/>
                </a:solidFill>
                <a:latin typeface="Calibri" pitchFamily="1" charset="0"/>
              </a:rPr>
              <a:t> models </a:t>
            </a:r>
            <a:r>
              <a:rPr lang="en-US" sz="2400" b="1" i="1" dirty="0">
                <a:solidFill>
                  <a:srgbClr val="00004B"/>
                </a:solidFill>
                <a:latin typeface="Calibri" pitchFamily="1" charset="0"/>
              </a:rPr>
              <a:t>the excess over the threshold. </a:t>
            </a:r>
            <a:endParaRPr lang="en-US" sz="2400" i="1" dirty="0">
              <a:solidFill>
                <a:srgbClr val="00004B"/>
              </a:solidFill>
              <a:latin typeface="Calibri" pitchFamily="1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69090" y="1720441"/>
            <a:ext cx="26809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Calibri" pitchFamily="1" charset="0"/>
              </a:rPr>
              <a:t>We don’t use GEV theory because it is limited to block </a:t>
            </a:r>
            <a:r>
              <a:rPr lang="en-US" sz="2400" b="1" i="1" dirty="0" smtClean="0">
                <a:solidFill>
                  <a:srgbClr val="008000"/>
                </a:solidFill>
                <a:latin typeface="Calibri" pitchFamily="1" charset="0"/>
              </a:rPr>
              <a:t>maxima.</a:t>
            </a:r>
            <a:endParaRPr lang="en-US" sz="2400" i="1" dirty="0">
              <a:solidFill>
                <a:srgbClr val="008000"/>
              </a:solidFill>
              <a:latin typeface="Calibri" pitchFamily="1" charset="0"/>
            </a:endParaRPr>
          </a:p>
        </p:txBody>
      </p:sp>
      <p:pic>
        <p:nvPicPr>
          <p:cNvPr id="7" name="Picture 6" descr="Screen shot 2012-02-07 at 10.42.26 AM.png"/>
          <p:cNvPicPr>
            <a:picLocks noChangeAspect="1"/>
          </p:cNvPicPr>
          <p:nvPr/>
        </p:nvPicPr>
        <p:blipFill>
          <a:blip r:embed="rId3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Box 1040"/>
          <p:cNvSpPr txBox="1">
            <a:spLocks noChangeArrowheads="1"/>
          </p:cNvSpPr>
          <p:nvPr/>
        </p:nvSpPr>
        <p:spPr bwMode="auto">
          <a:xfrm>
            <a:off x="5033919" y="6430962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FFFF"/>
                </a:solidFill>
              </a:rPr>
              <a:t>Dominguez</a:t>
            </a:r>
            <a:r>
              <a:rPr lang="en-US" sz="1600" b="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</a:t>
            </a:r>
            <a:r>
              <a:rPr lang="en-US" sz="1600" b="0" dirty="0" smtClean="0">
                <a:solidFill>
                  <a:srgbClr val="FFFFFF"/>
                </a:solidFill>
              </a:rPr>
              <a:t>, 2012.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Geophys</a:t>
            </a:r>
            <a:r>
              <a:rPr lang="en-US" sz="1600" b="0" i="1" dirty="0" smtClean="0">
                <a:solidFill>
                  <a:srgbClr val="FFFFFF"/>
                </a:solidFill>
              </a:rPr>
              <a:t>. Res.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Lett</a:t>
            </a:r>
            <a:r>
              <a:rPr lang="en-US" sz="1600" b="0" i="1" dirty="0" smtClean="0">
                <a:solidFill>
                  <a:srgbClr val="FFFFFF"/>
                </a:solidFill>
              </a:rPr>
              <a:t>.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" y="4531000"/>
            <a:ext cx="1884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  <a:latin typeface="Calibri" pitchFamily="1" charset="0"/>
              </a:rPr>
              <a:t>Example Salt River Basin, AZ</a:t>
            </a:r>
            <a:endParaRPr lang="en-US" i="1" dirty="0">
              <a:solidFill>
                <a:srgbClr val="008000"/>
              </a:solidFill>
              <a:latin typeface="Calibri" pitchFamily="1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8550" y="1978025"/>
            <a:ext cx="1098550" cy="58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92400" y="4237312"/>
            <a:ext cx="1035050" cy="66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429000" y="2349500"/>
            <a:ext cx="1111250" cy="1099608"/>
          </a:xfrm>
          <a:custGeom>
            <a:avLst/>
            <a:gdLst>
              <a:gd name="connsiteX0" fmla="*/ 0 w 1111250"/>
              <a:gd name="connsiteY0" fmla="*/ 0 h 1099608"/>
              <a:gd name="connsiteX1" fmla="*/ 120650 w 1111250"/>
              <a:gd name="connsiteY1" fmla="*/ 495300 h 1099608"/>
              <a:gd name="connsiteX2" fmla="*/ 247650 w 1111250"/>
              <a:gd name="connsiteY2" fmla="*/ 774700 h 1099608"/>
              <a:gd name="connsiteX3" fmla="*/ 482600 w 1111250"/>
              <a:gd name="connsiteY3" fmla="*/ 1016000 h 1099608"/>
              <a:gd name="connsiteX4" fmla="*/ 812800 w 1111250"/>
              <a:gd name="connsiteY4" fmla="*/ 1085850 h 1099608"/>
              <a:gd name="connsiteX5" fmla="*/ 1111250 w 1111250"/>
              <a:gd name="connsiteY5" fmla="*/ 1098550 h 10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50" h="1099608">
                <a:moveTo>
                  <a:pt x="0" y="0"/>
                </a:moveTo>
                <a:cubicBezTo>
                  <a:pt x="39687" y="183091"/>
                  <a:pt x="79375" y="366183"/>
                  <a:pt x="120650" y="495300"/>
                </a:cubicBezTo>
                <a:cubicBezTo>
                  <a:pt x="161925" y="624417"/>
                  <a:pt x="187325" y="687917"/>
                  <a:pt x="247650" y="774700"/>
                </a:cubicBezTo>
                <a:cubicBezTo>
                  <a:pt x="307975" y="861483"/>
                  <a:pt x="388408" y="964142"/>
                  <a:pt x="482600" y="1016000"/>
                </a:cubicBezTo>
                <a:cubicBezTo>
                  <a:pt x="576792" y="1067858"/>
                  <a:pt x="708025" y="1072092"/>
                  <a:pt x="812800" y="1085850"/>
                </a:cubicBezTo>
                <a:cubicBezTo>
                  <a:pt x="917575" y="1099608"/>
                  <a:pt x="1111250" y="1098550"/>
                  <a:pt x="1111250" y="1098550"/>
                </a:cubicBez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41700" y="2019300"/>
            <a:ext cx="1397000" cy="1422400"/>
          </a:xfrm>
          <a:custGeom>
            <a:avLst/>
            <a:gdLst>
              <a:gd name="connsiteX0" fmla="*/ 0 w 1397000"/>
              <a:gd name="connsiteY0" fmla="*/ 0 h 1422400"/>
              <a:gd name="connsiteX1" fmla="*/ 107950 w 1397000"/>
              <a:gd name="connsiteY1" fmla="*/ 711200 h 1422400"/>
              <a:gd name="connsiteX2" fmla="*/ 317500 w 1397000"/>
              <a:gd name="connsiteY2" fmla="*/ 1174750 h 1422400"/>
              <a:gd name="connsiteX3" fmla="*/ 558800 w 1397000"/>
              <a:gd name="connsiteY3" fmla="*/ 1346200 h 1422400"/>
              <a:gd name="connsiteX4" fmla="*/ 1136650 w 1397000"/>
              <a:gd name="connsiteY4" fmla="*/ 1409700 h 1422400"/>
              <a:gd name="connsiteX5" fmla="*/ 1397000 w 1397000"/>
              <a:gd name="connsiteY5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7000" h="1422400">
                <a:moveTo>
                  <a:pt x="0" y="0"/>
                </a:moveTo>
                <a:cubicBezTo>
                  <a:pt x="27516" y="257704"/>
                  <a:pt x="55033" y="515408"/>
                  <a:pt x="107950" y="711200"/>
                </a:cubicBezTo>
                <a:cubicBezTo>
                  <a:pt x="160867" y="906992"/>
                  <a:pt x="242358" y="1068917"/>
                  <a:pt x="317500" y="1174750"/>
                </a:cubicBezTo>
                <a:cubicBezTo>
                  <a:pt x="392642" y="1280583"/>
                  <a:pt x="422275" y="1307042"/>
                  <a:pt x="558800" y="1346200"/>
                </a:cubicBezTo>
                <a:cubicBezTo>
                  <a:pt x="695325" y="1385358"/>
                  <a:pt x="996950" y="1397000"/>
                  <a:pt x="1136650" y="1409700"/>
                </a:cubicBezTo>
                <a:cubicBezTo>
                  <a:pt x="1276350" y="1422400"/>
                  <a:pt x="1397000" y="1422400"/>
                  <a:pt x="1397000" y="1422400"/>
                </a:cubicBezTo>
              </a:path>
            </a:pathLst>
          </a:custGeom>
          <a:ln>
            <a:solidFill>
              <a:srgbClr val="0000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84644" y="1762125"/>
            <a:ext cx="1098550" cy="58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13200" y="2019300"/>
            <a:ext cx="142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Historical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rgbClr val="00004B"/>
                </a:solidFill>
                <a:latin typeface="Arial"/>
                <a:cs typeface="Arial"/>
              </a:rPr>
              <a:t>Future</a:t>
            </a:r>
            <a:endParaRPr lang="en-US" sz="1600" b="1" dirty="0">
              <a:solidFill>
                <a:srgbClr val="00004B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4085602"/>
            <a:ext cx="14224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Historical</a:t>
            </a:r>
          </a:p>
          <a:p>
            <a:pPr>
              <a:buFont typeface="Arial"/>
              <a:buChar char="•"/>
            </a:pPr>
            <a:r>
              <a:rPr lang="en-US" sz="1600" b="1" dirty="0" smtClean="0">
                <a:solidFill>
                  <a:srgbClr val="00004B"/>
                </a:solidFill>
                <a:latin typeface="Arial"/>
                <a:cs typeface="Arial"/>
              </a:rPr>
              <a:t>Future</a:t>
            </a:r>
            <a:endParaRPr lang="en-US" sz="1600" b="1" dirty="0">
              <a:solidFill>
                <a:srgbClr val="00004B"/>
              </a:solidFill>
              <a:latin typeface="Arial"/>
              <a:cs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73300" y="4203700"/>
            <a:ext cx="2057400" cy="1403350"/>
          </a:xfrm>
          <a:custGeom>
            <a:avLst/>
            <a:gdLst>
              <a:gd name="connsiteX0" fmla="*/ 0 w 2057400"/>
              <a:gd name="connsiteY0" fmla="*/ 0 h 1403350"/>
              <a:gd name="connsiteX1" fmla="*/ 317500 w 2057400"/>
              <a:gd name="connsiteY1" fmla="*/ 609600 h 1403350"/>
              <a:gd name="connsiteX2" fmla="*/ 679450 w 2057400"/>
              <a:gd name="connsiteY2" fmla="*/ 971550 h 1403350"/>
              <a:gd name="connsiteX3" fmla="*/ 1225550 w 2057400"/>
              <a:gd name="connsiteY3" fmla="*/ 1250950 h 1403350"/>
              <a:gd name="connsiteX4" fmla="*/ 2057400 w 2057400"/>
              <a:gd name="connsiteY4" fmla="*/ 1403350 h 140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1403350">
                <a:moveTo>
                  <a:pt x="0" y="0"/>
                </a:moveTo>
                <a:cubicBezTo>
                  <a:pt x="102129" y="223837"/>
                  <a:pt x="204258" y="447675"/>
                  <a:pt x="317500" y="609600"/>
                </a:cubicBezTo>
                <a:cubicBezTo>
                  <a:pt x="430742" y="771525"/>
                  <a:pt x="528108" y="864658"/>
                  <a:pt x="679450" y="971550"/>
                </a:cubicBezTo>
                <a:cubicBezTo>
                  <a:pt x="830792" y="1078442"/>
                  <a:pt x="995892" y="1178983"/>
                  <a:pt x="1225550" y="1250950"/>
                </a:cubicBezTo>
                <a:cubicBezTo>
                  <a:pt x="1455208" y="1322917"/>
                  <a:pt x="2057400" y="1403350"/>
                  <a:pt x="2057400" y="1403350"/>
                </a:cubicBezTo>
              </a:path>
            </a:pathLst>
          </a:custGeom>
          <a:ln>
            <a:solidFill>
              <a:srgbClr val="0000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79650" y="5327650"/>
            <a:ext cx="1079500" cy="361950"/>
          </a:xfrm>
          <a:custGeom>
            <a:avLst/>
            <a:gdLst>
              <a:gd name="connsiteX0" fmla="*/ 0 w 1079500"/>
              <a:gd name="connsiteY0" fmla="*/ 0 h 361950"/>
              <a:gd name="connsiteX1" fmla="*/ 152400 w 1079500"/>
              <a:gd name="connsiteY1" fmla="*/ 171450 h 361950"/>
              <a:gd name="connsiteX2" fmla="*/ 387350 w 1079500"/>
              <a:gd name="connsiteY2" fmla="*/ 298450 h 361950"/>
              <a:gd name="connsiteX3" fmla="*/ 628650 w 1079500"/>
              <a:gd name="connsiteY3" fmla="*/ 336550 h 361950"/>
              <a:gd name="connsiteX4" fmla="*/ 1079500 w 1079500"/>
              <a:gd name="connsiteY4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500" h="361950">
                <a:moveTo>
                  <a:pt x="0" y="0"/>
                </a:moveTo>
                <a:cubicBezTo>
                  <a:pt x="43921" y="60854"/>
                  <a:pt x="87842" y="121708"/>
                  <a:pt x="152400" y="171450"/>
                </a:cubicBezTo>
                <a:cubicBezTo>
                  <a:pt x="216958" y="221192"/>
                  <a:pt x="307975" y="270933"/>
                  <a:pt x="387350" y="298450"/>
                </a:cubicBezTo>
                <a:cubicBezTo>
                  <a:pt x="466725" y="325967"/>
                  <a:pt x="513292" y="325967"/>
                  <a:pt x="628650" y="336550"/>
                </a:cubicBezTo>
                <a:cubicBezTo>
                  <a:pt x="744008" y="347133"/>
                  <a:pt x="1079500" y="361950"/>
                  <a:pt x="1079500" y="361950"/>
                </a:cubicBez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02-07 at 10.42.26 AM.png"/>
          <p:cNvPicPr>
            <a:picLocks noChangeAspect="1"/>
          </p:cNvPicPr>
          <p:nvPr/>
        </p:nvPicPr>
        <p:blipFill>
          <a:blip r:embed="rId2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1040"/>
          <p:cNvSpPr txBox="1">
            <a:spLocks noChangeArrowheads="1"/>
          </p:cNvSpPr>
          <p:nvPr/>
        </p:nvSpPr>
        <p:spPr bwMode="auto">
          <a:xfrm>
            <a:off x="5033919" y="6430962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FFFF"/>
                </a:solidFill>
              </a:rPr>
              <a:t>Dominguez</a:t>
            </a:r>
            <a:r>
              <a:rPr lang="en-US" sz="1600" b="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</a:t>
            </a:r>
            <a:r>
              <a:rPr lang="en-US" sz="1600" b="0" dirty="0" smtClean="0">
                <a:solidFill>
                  <a:srgbClr val="FFFFFF"/>
                </a:solidFill>
              </a:rPr>
              <a:t>, 2012.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Geophys</a:t>
            </a:r>
            <a:r>
              <a:rPr lang="en-US" sz="1600" b="0" i="1" dirty="0" smtClean="0">
                <a:solidFill>
                  <a:srgbClr val="FFFFFF"/>
                </a:solidFill>
              </a:rPr>
              <a:t>. Res.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Lett</a:t>
            </a:r>
            <a:r>
              <a:rPr lang="en-US" sz="1600" b="0" i="1" dirty="0" smtClean="0">
                <a:solidFill>
                  <a:srgbClr val="FFFFFF"/>
                </a:solidFill>
              </a:rPr>
              <a:t>.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pic>
        <p:nvPicPr>
          <p:cNvPr id="13" name="Picture 12" descr="Screen shot 2012-02-07 at 3.26.23 PM.png"/>
          <p:cNvPicPr>
            <a:picLocks noChangeAspect="1"/>
          </p:cNvPicPr>
          <p:nvPr/>
        </p:nvPicPr>
        <p:blipFill>
          <a:blip r:embed="rId3"/>
          <a:srcRect b="50801"/>
          <a:stretch>
            <a:fillRect/>
          </a:stretch>
        </p:blipFill>
        <p:spPr>
          <a:xfrm>
            <a:off x="972325" y="1086983"/>
            <a:ext cx="5743496" cy="2507117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163513"/>
            <a:ext cx="8991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The models realistically represent the spatial distribution of mean and extreme precipitation (1979-2000 period)</a:t>
            </a:r>
          </a:p>
          <a:p>
            <a:endParaRPr lang="en-US" sz="2400" b="1" dirty="0">
              <a:latin typeface="Calibri" pitchFamily="1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75133" y="2049635"/>
            <a:ext cx="164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Mean Winter Precipitation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821" y="1590356"/>
            <a:ext cx="2284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All models have a positive bias in the mean.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3919" y="3211367"/>
            <a:ext cx="13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mm/day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66420" y="3510793"/>
            <a:ext cx="22723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0       1      2      3      4       5   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79322" y="4461595"/>
            <a:ext cx="185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Observations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9023" y="4461595"/>
            <a:ext cx="185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Assimilated Observations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6120" y="4438915"/>
            <a:ext cx="185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Eight Model Ensemble</a:t>
            </a:r>
            <a:endParaRPr lang="en-US" b="1" dirty="0">
              <a:latin typeface="Comic Sans MS"/>
              <a:cs typeface="Comic Sans MS"/>
            </a:endParaRP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 rot="16200000" flipV="1">
            <a:off x="1802666" y="4155088"/>
            <a:ext cx="601675" cy="11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3526292" y="4155089"/>
            <a:ext cx="601675" cy="11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V="1">
            <a:off x="5340631" y="4132406"/>
            <a:ext cx="601675" cy="11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2-02-07 at 3.26.23 PM.png"/>
          <p:cNvPicPr>
            <a:picLocks noChangeAspect="1"/>
          </p:cNvPicPr>
          <p:nvPr/>
        </p:nvPicPr>
        <p:blipFill>
          <a:blip r:embed="rId2"/>
          <a:srcRect t="48824"/>
          <a:stretch>
            <a:fillRect/>
          </a:stretch>
        </p:blipFill>
        <p:spPr>
          <a:xfrm>
            <a:off x="972325" y="3575050"/>
            <a:ext cx="5743496" cy="26078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07602" y="6005089"/>
            <a:ext cx="21088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0        20        40       60       80        </a:t>
            </a:r>
            <a:endParaRPr lang="en-US" sz="1200" dirty="0"/>
          </a:p>
        </p:txBody>
      </p:sp>
      <p:pic>
        <p:nvPicPr>
          <p:cNvPr id="9" name="Picture 8" descr="Screen shot 2012-02-07 at 10.42.26 AM.png"/>
          <p:cNvPicPr>
            <a:picLocks noChangeAspect="1"/>
          </p:cNvPicPr>
          <p:nvPr/>
        </p:nvPicPr>
        <p:blipFill>
          <a:blip r:embed="rId3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1040"/>
          <p:cNvSpPr txBox="1">
            <a:spLocks noChangeArrowheads="1"/>
          </p:cNvSpPr>
          <p:nvPr/>
        </p:nvSpPr>
        <p:spPr bwMode="auto">
          <a:xfrm>
            <a:off x="5033919" y="6430962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FFFF"/>
                </a:solidFill>
              </a:rPr>
              <a:t>Dominguez</a:t>
            </a:r>
            <a:r>
              <a:rPr lang="en-US" sz="1600" b="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</a:t>
            </a:r>
            <a:r>
              <a:rPr lang="en-US" sz="1600" b="0" dirty="0" smtClean="0">
                <a:solidFill>
                  <a:srgbClr val="FFFFFF"/>
                </a:solidFill>
              </a:rPr>
              <a:t>, 2012.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Geophys</a:t>
            </a:r>
            <a:r>
              <a:rPr lang="en-US" sz="1600" b="0" i="1" dirty="0" smtClean="0">
                <a:solidFill>
                  <a:srgbClr val="FFFFFF"/>
                </a:solidFill>
              </a:rPr>
              <a:t>. Res.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Lett</a:t>
            </a:r>
            <a:r>
              <a:rPr lang="en-US" sz="1600" b="0" i="1" dirty="0" smtClean="0">
                <a:solidFill>
                  <a:srgbClr val="FFFFFF"/>
                </a:solidFill>
              </a:rPr>
              <a:t>.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" y="163513"/>
            <a:ext cx="87264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The models realistically represent the spatial distribution of mean and extreme precipitation (1979-2000 period)</a:t>
            </a:r>
          </a:p>
          <a:p>
            <a:endParaRPr lang="en-US" sz="2800" b="1" dirty="0">
              <a:latin typeface="Calibri" pitchFamily="1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75133" y="2049635"/>
            <a:ext cx="164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Mean Winter Precipitation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18157" y="4178506"/>
            <a:ext cx="193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4B"/>
                </a:solidFill>
                <a:latin typeface="Arial"/>
                <a:cs typeface="Arial"/>
              </a:rPr>
              <a:t>50-yr Return Period Winter Precipitation</a:t>
            </a:r>
            <a:endParaRPr lang="en-US" b="1" dirty="0">
              <a:solidFill>
                <a:srgbClr val="00004B"/>
              </a:solidFill>
              <a:latin typeface="Arial"/>
              <a:cs typeface="Arial"/>
            </a:endParaRPr>
          </a:p>
        </p:txBody>
      </p:sp>
      <p:pic>
        <p:nvPicPr>
          <p:cNvPr id="18" name="Picture 17" descr="Screen shot 2012-02-07 at 3.26.23 PM.png"/>
          <p:cNvPicPr>
            <a:picLocks noChangeAspect="1"/>
          </p:cNvPicPr>
          <p:nvPr/>
        </p:nvPicPr>
        <p:blipFill>
          <a:blip r:embed="rId2"/>
          <a:srcRect b="50801"/>
          <a:stretch>
            <a:fillRect/>
          </a:stretch>
        </p:blipFill>
        <p:spPr>
          <a:xfrm>
            <a:off x="972325" y="1086983"/>
            <a:ext cx="5743496" cy="25071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15821" y="1590356"/>
            <a:ext cx="2284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All models have a positive bias in the mean.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3919" y="3211367"/>
            <a:ext cx="13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mm/day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66420" y="3510793"/>
            <a:ext cx="22723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0       1      2      3      4       5     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016499" y="5820423"/>
            <a:ext cx="133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mm/day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15821" y="4184542"/>
            <a:ext cx="2284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All models have a positive bias in the extremes.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2-07 at 3.32.13 PM.png"/>
          <p:cNvPicPr>
            <a:picLocks noChangeAspect="1"/>
          </p:cNvPicPr>
          <p:nvPr/>
        </p:nvPicPr>
        <p:blipFill>
          <a:blip r:embed="rId2"/>
          <a:srcRect b="50425"/>
          <a:stretch>
            <a:fillRect/>
          </a:stretch>
        </p:blipFill>
        <p:spPr>
          <a:xfrm>
            <a:off x="536367" y="0"/>
            <a:ext cx="5137006" cy="3155950"/>
          </a:xfrm>
          <a:prstGeom prst="rect">
            <a:avLst/>
          </a:prstGeom>
        </p:spPr>
      </p:pic>
      <p:pic>
        <p:nvPicPr>
          <p:cNvPr id="3" name="Picture 2" descr="Screen shot 2012-02-07 at 10.42.26 AM.png"/>
          <p:cNvPicPr>
            <a:picLocks noChangeAspect="1"/>
          </p:cNvPicPr>
          <p:nvPr/>
        </p:nvPicPr>
        <p:blipFill>
          <a:blip r:embed="rId3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040"/>
          <p:cNvSpPr txBox="1">
            <a:spLocks noChangeArrowheads="1"/>
          </p:cNvSpPr>
          <p:nvPr/>
        </p:nvSpPr>
        <p:spPr bwMode="auto">
          <a:xfrm>
            <a:off x="5033919" y="6430962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FFFF"/>
                </a:solidFill>
              </a:rPr>
              <a:t>Dominguez</a:t>
            </a:r>
            <a:r>
              <a:rPr lang="en-US" sz="1600" b="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</a:t>
            </a:r>
            <a:r>
              <a:rPr lang="en-US" sz="1600" b="0" dirty="0" smtClean="0">
                <a:solidFill>
                  <a:srgbClr val="FFFFFF"/>
                </a:solidFill>
              </a:rPr>
              <a:t>, 2012.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Geophys</a:t>
            </a:r>
            <a:r>
              <a:rPr lang="en-US" sz="1600" b="0" i="1" dirty="0" smtClean="0">
                <a:solidFill>
                  <a:srgbClr val="FFFFFF"/>
                </a:solidFill>
              </a:rPr>
              <a:t>. Res.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Lett</a:t>
            </a:r>
            <a:r>
              <a:rPr lang="en-US" sz="1600" b="0" i="1" dirty="0" smtClean="0">
                <a:solidFill>
                  <a:srgbClr val="FFFFFF"/>
                </a:solidFill>
              </a:rPr>
              <a:t>.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81157" y="607715"/>
            <a:ext cx="3318905" cy="2636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ea typeface="Arial" pitchFamily="1" charset="0"/>
                <a:cs typeface="Arial"/>
              </a:rPr>
              <a:t>Mean winter precipitation is projected to increase in the north and decrease in the south and west. </a:t>
            </a:r>
          </a:p>
          <a:p>
            <a:endParaRPr lang="en-US" sz="2400" b="1" dirty="0" smtClean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458633" y="1225342"/>
            <a:ext cx="164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Mean Winter Precipitation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0457" y="3846010"/>
            <a:ext cx="2619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Ensemble change of models that pass significance </a:t>
            </a:r>
            <a:r>
              <a:rPr lang="en-US" b="1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-test. </a:t>
            </a:r>
            <a:endParaRPr lang="en-US" b="1" dirty="0">
              <a:latin typeface="Comic Sans MS"/>
              <a:cs typeface="Comic Sans M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980754" y="3539501"/>
            <a:ext cx="601675" cy="11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2-07 at 3.32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7" y="0"/>
            <a:ext cx="5137006" cy="6365997"/>
          </a:xfrm>
          <a:prstGeom prst="rect">
            <a:avLst/>
          </a:prstGeom>
        </p:spPr>
      </p:pic>
      <p:pic>
        <p:nvPicPr>
          <p:cNvPr id="3" name="Picture 2" descr="Screen shot 2012-02-07 at 10.42.26 AM.png"/>
          <p:cNvPicPr>
            <a:picLocks noChangeAspect="1"/>
          </p:cNvPicPr>
          <p:nvPr/>
        </p:nvPicPr>
        <p:blipFill>
          <a:blip r:embed="rId3"/>
          <a:srcRect l="3841" t="60486" r="3692" b="15575"/>
          <a:stretch>
            <a:fillRect/>
          </a:stretch>
        </p:blipFill>
        <p:spPr>
          <a:xfrm>
            <a:off x="-8054" y="6270173"/>
            <a:ext cx="4275444" cy="6454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7" y="6252738"/>
            <a:ext cx="9140614" cy="6628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"/>
                </a:schemeClr>
              </a:gs>
              <a:gs pos="44000">
                <a:srgbClr val="00004B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Box 1040"/>
          <p:cNvSpPr txBox="1">
            <a:spLocks noChangeArrowheads="1"/>
          </p:cNvSpPr>
          <p:nvPr/>
        </p:nvSpPr>
        <p:spPr bwMode="auto">
          <a:xfrm>
            <a:off x="5033919" y="6430962"/>
            <a:ext cx="3966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FFFF"/>
                </a:solidFill>
              </a:rPr>
              <a:t>Dominguez</a:t>
            </a:r>
            <a:r>
              <a:rPr lang="en-US" sz="1600" b="0" dirty="0" smtClean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</a:t>
            </a:r>
            <a:r>
              <a:rPr lang="en-US" sz="1600" b="0" dirty="0" smtClean="0">
                <a:solidFill>
                  <a:srgbClr val="FFFFFF"/>
                </a:solidFill>
              </a:rPr>
              <a:t>, 2012.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Geophys</a:t>
            </a:r>
            <a:r>
              <a:rPr lang="en-US" sz="1600" b="0" i="1" dirty="0" smtClean="0">
                <a:solidFill>
                  <a:srgbClr val="FFFFFF"/>
                </a:solidFill>
              </a:rPr>
              <a:t>. Res. </a:t>
            </a:r>
            <a:r>
              <a:rPr lang="en-US" sz="1600" b="0" i="1" dirty="0" err="1" smtClean="0">
                <a:solidFill>
                  <a:srgbClr val="FFFFFF"/>
                </a:solidFill>
              </a:rPr>
              <a:t>Lett</a:t>
            </a:r>
            <a:r>
              <a:rPr lang="en-US" sz="1600" b="0" i="1" dirty="0" smtClean="0">
                <a:solidFill>
                  <a:srgbClr val="FFFFFF"/>
                </a:solidFill>
              </a:rPr>
              <a:t>.</a:t>
            </a:r>
            <a:endParaRPr lang="en-US" sz="1600" b="0" i="1" dirty="0">
              <a:solidFill>
                <a:srgbClr val="FFFF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81157" y="607715"/>
            <a:ext cx="3318905" cy="2636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ea typeface="Arial" pitchFamily="1" charset="0"/>
                <a:cs typeface="Arial"/>
              </a:rPr>
              <a:t>Mean winter precipitation is projected to increase in the north and decrease in the south and west. </a:t>
            </a:r>
          </a:p>
          <a:p>
            <a:endParaRPr lang="en-US" sz="2400" b="1" dirty="0" smtClean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681157" y="3617050"/>
            <a:ext cx="3318906" cy="18979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Arial"/>
                <a:ea typeface="Arial" pitchFamily="1" charset="0"/>
                <a:cs typeface="Arial"/>
              </a:rPr>
              <a:t>Extreme precipitation is projected to increase throughout the domain.</a:t>
            </a:r>
          </a:p>
          <a:p>
            <a:endParaRPr lang="en-US" sz="2400" b="1" dirty="0" smtClean="0">
              <a:latin typeface="Arial"/>
              <a:ea typeface="Arial" pitchFamily="1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458633" y="1225342"/>
            <a:ext cx="164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Mean Winter Precipitation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39538" y="4328604"/>
            <a:ext cx="241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4B"/>
                </a:solidFill>
                <a:latin typeface="Arial"/>
                <a:cs typeface="Arial"/>
              </a:rPr>
              <a:t>50-yr Return Period Winter Precipitation</a:t>
            </a:r>
            <a:endParaRPr lang="en-US" b="1" dirty="0">
              <a:solidFill>
                <a:srgbClr val="00004B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CD8B-BBFC-F44A-927D-0B7E8B9F069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73148" y="5585730"/>
            <a:ext cx="261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mic Sans MS"/>
                <a:cs typeface="Comic Sans MS"/>
              </a:rPr>
              <a:t>Bootstrappng</a:t>
            </a:r>
            <a:r>
              <a:rPr lang="en-US" b="1" dirty="0" smtClean="0">
                <a:latin typeface="Comic Sans MS"/>
                <a:cs typeface="Comic Sans MS"/>
              </a:rPr>
              <a:t> significance test. </a:t>
            </a:r>
            <a:endParaRPr lang="en-US" b="1" dirty="0">
              <a:latin typeface="Comic Sans MS"/>
              <a:cs typeface="Comic Sans M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4771756" y="5555574"/>
            <a:ext cx="341962" cy="2608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1252</Words>
  <Application>Microsoft Macintosh PowerPoint</Application>
  <PresentationFormat>On-screen Show (4:3)</PresentationFormat>
  <Paragraphs>173</Paragraphs>
  <Slides>24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The most dominant pattern shows the characteristic water vapor transport/corridor associated with ARs</vt:lpstr>
      <vt:lpstr>The second pattern of the integrated water vapor transport shows meridional oriented ARs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Francina Dominguez</dc:creator>
  <cp:lastModifiedBy>Francina Dominguez</cp:lastModifiedBy>
  <cp:revision>49</cp:revision>
  <dcterms:created xsi:type="dcterms:W3CDTF">2012-04-10T15:00:50Z</dcterms:created>
  <dcterms:modified xsi:type="dcterms:W3CDTF">2012-04-10T18:19:43Z</dcterms:modified>
</cp:coreProperties>
</file>